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notesMasterIdLst>
    <p:notesMasterId r:id="rId7"/>
  </p:notesMasterIdLst>
  <p:sldIdLst>
    <p:sldId id="282" r:id="rId4"/>
    <p:sldId id="283" r:id="rId5"/>
    <p:sldId id="260" r:id="rId6"/>
    <p:sldId id="284" r:id="rId8"/>
    <p:sldId id="286" r:id="rId9"/>
    <p:sldId id="288" r:id="rId10"/>
    <p:sldId id="289" r:id="rId11"/>
    <p:sldId id="290" r:id="rId12"/>
    <p:sldId id="271" r:id="rId13"/>
    <p:sldId id="272" r:id="rId14"/>
    <p:sldId id="291" r:id="rId15"/>
    <p:sldId id="274" r:id="rId16"/>
    <p:sldId id="277" r:id="rId17"/>
    <p:sldId id="293" r:id="rId18"/>
    <p:sldId id="294" r:id="rId19"/>
    <p:sldId id="295" r:id="rId20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2" y="-1"/>
            <a:ext cx="9144002" cy="26662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3825635" y="1451030"/>
            <a:ext cx="2248104" cy="308038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6360319" y="1451030"/>
            <a:ext cx="2248104" cy="308038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50875" y="246573"/>
            <a:ext cx="7527851" cy="5431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5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3" grpId="0" bldLvl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tags" Target="../tags/tag7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9" Type="http://schemas.openxmlformats.org/officeDocument/2006/relationships/slideLayout" Target="../slideLayouts/slideLayout3.xml"/><Relationship Id="rId38" Type="http://schemas.openxmlformats.org/officeDocument/2006/relationships/tags" Target="../tags/tag126.xml"/><Relationship Id="rId37" Type="http://schemas.openxmlformats.org/officeDocument/2006/relationships/tags" Target="../tags/tag125.xml"/><Relationship Id="rId36" Type="http://schemas.openxmlformats.org/officeDocument/2006/relationships/tags" Target="../tags/tag124.xml"/><Relationship Id="rId35" Type="http://schemas.openxmlformats.org/officeDocument/2006/relationships/tags" Target="../tags/tag123.xml"/><Relationship Id="rId34" Type="http://schemas.openxmlformats.org/officeDocument/2006/relationships/tags" Target="../tags/tag122.xml"/><Relationship Id="rId33" Type="http://schemas.openxmlformats.org/officeDocument/2006/relationships/tags" Target="../tags/tag121.xml"/><Relationship Id="rId32" Type="http://schemas.openxmlformats.org/officeDocument/2006/relationships/tags" Target="../tags/tag120.xml"/><Relationship Id="rId31" Type="http://schemas.openxmlformats.org/officeDocument/2006/relationships/tags" Target="../tags/tag119.xml"/><Relationship Id="rId30" Type="http://schemas.openxmlformats.org/officeDocument/2006/relationships/tags" Target="../tags/tag118.xml"/><Relationship Id="rId3" Type="http://schemas.openxmlformats.org/officeDocument/2006/relationships/tags" Target="../tags/tag91.xml"/><Relationship Id="rId29" Type="http://schemas.openxmlformats.org/officeDocument/2006/relationships/tags" Target="../tags/tag117.xml"/><Relationship Id="rId28" Type="http://schemas.openxmlformats.org/officeDocument/2006/relationships/tags" Target="../tags/tag116.xml"/><Relationship Id="rId27" Type="http://schemas.openxmlformats.org/officeDocument/2006/relationships/tags" Target="../tags/tag115.xml"/><Relationship Id="rId26" Type="http://schemas.openxmlformats.org/officeDocument/2006/relationships/tags" Target="../tags/tag114.xml"/><Relationship Id="rId25" Type="http://schemas.openxmlformats.org/officeDocument/2006/relationships/tags" Target="../tags/tag113.xml"/><Relationship Id="rId24" Type="http://schemas.openxmlformats.org/officeDocument/2006/relationships/tags" Target="../tags/tag112.xml"/><Relationship Id="rId23" Type="http://schemas.openxmlformats.org/officeDocument/2006/relationships/tags" Target="../tags/tag111.xml"/><Relationship Id="rId22" Type="http://schemas.openxmlformats.org/officeDocument/2006/relationships/tags" Target="../tags/tag110.xml"/><Relationship Id="rId21" Type="http://schemas.openxmlformats.org/officeDocument/2006/relationships/tags" Target="../tags/tag109.xml"/><Relationship Id="rId20" Type="http://schemas.openxmlformats.org/officeDocument/2006/relationships/tags" Target="../tags/tag108.xml"/><Relationship Id="rId2" Type="http://schemas.openxmlformats.org/officeDocument/2006/relationships/tags" Target="../tags/tag90.xml"/><Relationship Id="rId19" Type="http://schemas.openxmlformats.org/officeDocument/2006/relationships/tags" Target="../tags/tag107.xml"/><Relationship Id="rId18" Type="http://schemas.openxmlformats.org/officeDocument/2006/relationships/tags" Target="../tags/tag106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tags" Target="../tags/tag8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image" Target="../media/image5.png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3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9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image" Target="../media/image8.png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image" Target="../media/image7.png"/><Relationship Id="rId17" Type="http://schemas.openxmlformats.org/officeDocument/2006/relationships/slideLayout" Target="../slideLayouts/slideLayout6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image" Target="../media/image10.png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image" Target="../media/image9.png"/><Relationship Id="rId1" Type="http://schemas.openxmlformats.org/officeDocument/2006/relationships/tags" Target="../tags/tag3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8" Type="http://schemas.openxmlformats.org/officeDocument/2006/relationships/notesSlide" Target="../notesSlides/notesSlide3.xml"/><Relationship Id="rId27" Type="http://schemas.openxmlformats.org/officeDocument/2006/relationships/slideLayout" Target="../slideLayouts/slideLayout1.xml"/><Relationship Id="rId26" Type="http://schemas.openxmlformats.org/officeDocument/2006/relationships/tags" Target="../tags/tag70.xml"/><Relationship Id="rId25" Type="http://schemas.openxmlformats.org/officeDocument/2006/relationships/tags" Target="../tags/tag69.xml"/><Relationship Id="rId24" Type="http://schemas.openxmlformats.org/officeDocument/2006/relationships/tags" Target="../tags/tag68.xml"/><Relationship Id="rId23" Type="http://schemas.openxmlformats.org/officeDocument/2006/relationships/tags" Target="../tags/tag67.xml"/><Relationship Id="rId22" Type="http://schemas.openxmlformats.org/officeDocument/2006/relationships/tags" Target="../tags/tag66.xml"/><Relationship Id="rId21" Type="http://schemas.openxmlformats.org/officeDocument/2006/relationships/tags" Target="../tags/tag65.xml"/><Relationship Id="rId20" Type="http://schemas.openxmlformats.org/officeDocument/2006/relationships/tags" Target="../tags/tag64.xml"/><Relationship Id="rId2" Type="http://schemas.openxmlformats.org/officeDocument/2006/relationships/image" Target="../media/image12.svg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4444" y="156173"/>
            <a:ext cx="8643796" cy="484134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TextBox 3"/>
          <p:cNvSpPr txBox="1"/>
          <p:nvPr/>
        </p:nvSpPr>
        <p:spPr>
          <a:xfrm>
            <a:off x="612140" y="1080135"/>
            <a:ext cx="6502400" cy="125476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>
              <a:lnSpc>
                <a:spcPct val="100000"/>
              </a:lnSpc>
              <a:buClrTx/>
              <a:buSzTx/>
              <a:buNone/>
            </a:pPr>
            <a:r>
              <a:rPr lang="en-US" altLang="ko-KR" sz="3200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功能介绍（前端界面+后端API用例）</a:t>
            </a:r>
            <a:endParaRPr lang="en-US" altLang="ko-KR" sz="3200" dirty="0">
              <a:solidFill>
                <a:schemeClr val="bg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73167" y="3946508"/>
            <a:ext cx="2676330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en-US" sz="3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"/>
          <p:cNvGrpSpPr/>
          <p:nvPr/>
        </p:nvGrpSpPr>
        <p:grpSpPr>
          <a:xfrm>
            <a:off x="4001770" y="1193800"/>
            <a:ext cx="1361440" cy="3749040"/>
            <a:chOff x="3736544" y="1720397"/>
            <a:chExt cx="1579250" cy="4061504"/>
          </a:xfrm>
        </p:grpSpPr>
        <p:grpSp>
          <p:nvGrpSpPr>
            <p:cNvPr id="28" name="Group 3"/>
            <p:cNvGrpSpPr/>
            <p:nvPr/>
          </p:nvGrpSpPr>
          <p:grpSpPr>
            <a:xfrm>
              <a:off x="3736544" y="2724048"/>
              <a:ext cx="1579250" cy="1050552"/>
              <a:chOff x="3040927" y="2691643"/>
              <a:chExt cx="2345158" cy="1560051"/>
            </a:xfrm>
          </p:grpSpPr>
          <p:sp>
            <p:nvSpPr>
              <p:cNvPr id="29" name="Flowchart: Decision 19"/>
              <p:cNvSpPr/>
              <p:nvPr/>
            </p:nvSpPr>
            <p:spPr>
              <a:xfrm rot="2011191">
                <a:off x="3040927" y="2708397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0" name="Flowchart: Decision 20"/>
              <p:cNvSpPr/>
              <p:nvPr/>
            </p:nvSpPr>
            <p:spPr>
              <a:xfrm rot="2011191">
                <a:off x="3351518" y="342862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1" name="Flowchart: Decision 21"/>
              <p:cNvSpPr/>
              <p:nvPr/>
            </p:nvSpPr>
            <p:spPr>
              <a:xfrm rot="2011191">
                <a:off x="3831275" y="269164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2" name="Flowchart: Decision 22"/>
              <p:cNvSpPr/>
              <p:nvPr/>
            </p:nvSpPr>
            <p:spPr>
              <a:xfrm rot="2011191">
                <a:off x="4157621" y="341744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3" name="Group 4"/>
            <p:cNvGrpSpPr/>
            <p:nvPr/>
          </p:nvGrpSpPr>
          <p:grpSpPr>
            <a:xfrm flipH="1">
              <a:off x="3736544" y="1720397"/>
              <a:ext cx="1564483" cy="1043162"/>
              <a:chOff x="4572358" y="1979116"/>
              <a:chExt cx="2323229" cy="1549077"/>
            </a:xfrm>
          </p:grpSpPr>
          <p:sp>
            <p:nvSpPr>
              <p:cNvPr id="34" name="Flowchart: Decision 15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5" name="Flowchart: Decision 16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6" name="Flowchart: Decision 17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7" name="Flowchart: Decision 18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8" name="Group 5"/>
            <p:cNvGrpSpPr/>
            <p:nvPr/>
          </p:nvGrpSpPr>
          <p:grpSpPr>
            <a:xfrm flipH="1">
              <a:off x="3736544" y="3735089"/>
              <a:ext cx="1564483" cy="1043162"/>
              <a:chOff x="4572358" y="1979116"/>
              <a:chExt cx="2323229" cy="1549077"/>
            </a:xfrm>
          </p:grpSpPr>
          <p:sp>
            <p:nvSpPr>
              <p:cNvPr id="39" name="Flowchart: Decision 11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0" name="Flowchart: Decision 12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1" name="Flowchart: Decision 13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2" name="Flowchart: Decision 14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3" name="Group 6"/>
            <p:cNvGrpSpPr/>
            <p:nvPr/>
          </p:nvGrpSpPr>
          <p:grpSpPr>
            <a:xfrm>
              <a:off x="3736544" y="4738739"/>
              <a:ext cx="1564483" cy="1043162"/>
              <a:chOff x="4572358" y="1979116"/>
              <a:chExt cx="2323229" cy="1549077"/>
            </a:xfrm>
          </p:grpSpPr>
          <p:sp>
            <p:nvSpPr>
              <p:cNvPr id="44" name="Flowchart: Decision 7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5" name="Flowchart: Decision 8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6" name="Flowchart: Decision 9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7" name="Flowchart: Decision 10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交易驱动的执行范式：所有Agent操作封装为签名交易，经虚拟机校验确保合规性与可回滚性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4298633" y="3190875"/>
            <a:ext cx="790575" cy="27622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交易处理</a:t>
            </a:r>
            <a:endParaRPr lang="en-US" sz="135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750820" y="126682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签名封装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381000" y="1638300"/>
            <a:ext cx="2803525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包含发送方身份与交易类型，确保来源可识别。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381000" y="2095500"/>
            <a:ext cx="2779395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携带数据负载与数字签名，保障行为不可抵赖。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2750820" y="272415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安全校验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41020" y="309562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轻量虚拟机检查语法合法性，过滤格式错误。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541020" y="3552825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验证操作权限，拦截越权或非法请求。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2750820" y="397192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状态更新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541020" y="4221480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合法交易触发系统状态变更，确保逻辑执行。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541020" y="467868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变更记录上链存储，形成不可篡改日志。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6151245" y="137160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追溯审计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203633" y="1743075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支持通过交易哈希快速定位历史操作记录。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6203633" y="199072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结合区块快照实现操作回滚，提升调试效率。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6151245" y="261937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流程合规</a:t>
            </a:r>
            <a:endParaRPr lang="en-US" sz="1200" dirty="0"/>
          </a:p>
        </p:txBody>
      </p:sp>
      <p:sp>
        <p:nvSpPr>
          <p:cNvPr id="21" name="Text 17"/>
          <p:cNvSpPr/>
          <p:nvPr/>
        </p:nvSpPr>
        <p:spPr>
          <a:xfrm>
            <a:off x="6203633" y="299085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确保每笔交易符合预定义规则与业务流程。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6203633" y="323850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防止无效或恶意操作影响系统一致性。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6151245" y="365760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容错机制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6203633" y="402907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利用区块链特性实现数据高可用与故障恢复。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6203633" y="448627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支持逻辑层面的状态回退，增强系统鲁棒性。</a:t>
            </a:r>
            <a:endParaRPr lang="en-US" sz="1050" dirty="0"/>
          </a:p>
        </p:txBody>
      </p:sp>
      <p:sp>
        <p:nvSpPr>
          <p:cNvPr id="63" name="Pie 24"/>
          <p:cNvSpPr/>
          <p:nvPr/>
        </p:nvSpPr>
        <p:spPr>
          <a:xfrm>
            <a:off x="4432487" y="2585079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1" name="Frame 17"/>
          <p:cNvSpPr/>
          <p:nvPr/>
        </p:nvSpPr>
        <p:spPr>
          <a:xfrm>
            <a:off x="3477075" y="128347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Block Arc 25"/>
          <p:cNvSpPr/>
          <p:nvPr/>
        </p:nvSpPr>
        <p:spPr>
          <a:xfrm>
            <a:off x="3477152" y="2447885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2" name="Block Arc 41"/>
          <p:cNvSpPr/>
          <p:nvPr/>
        </p:nvSpPr>
        <p:spPr>
          <a:xfrm>
            <a:off x="3477465" y="384825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6" name="Isosceles Triangle 57"/>
          <p:cNvSpPr/>
          <p:nvPr/>
        </p:nvSpPr>
        <p:spPr>
          <a:xfrm>
            <a:off x="5588376" y="118391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-1" fmla="*/ 1148449 w 1346449"/>
              <a:gd name="connsiteY0-2" fmla="*/ 2374775 h 3166775"/>
              <a:gd name="connsiteX1-3" fmla="*/ 198001 w 1346449"/>
              <a:gd name="connsiteY1-4" fmla="*/ 2374775 h 3166775"/>
              <a:gd name="connsiteX2-5" fmla="*/ 1 w 1346449"/>
              <a:gd name="connsiteY2-6" fmla="*/ 3166775 h 3166775"/>
              <a:gd name="connsiteX3-7" fmla="*/ 1346449 w 1346449"/>
              <a:gd name="connsiteY3-8" fmla="*/ 3166775 h 3166775"/>
              <a:gd name="connsiteX4-9" fmla="*/ 1148449 w 1346449"/>
              <a:gd name="connsiteY4-10" fmla="*/ 2374775 h 3166775"/>
              <a:gd name="connsiteX5-11" fmla="*/ 755186 w 1346449"/>
              <a:gd name="connsiteY5-12" fmla="*/ 0 h 3166775"/>
              <a:gd name="connsiteX6-13" fmla="*/ 734449 w 1346449"/>
              <a:gd name="connsiteY6-14" fmla="*/ 1231644 h 3166775"/>
              <a:gd name="connsiteX7-15" fmla="*/ 853246 w 1346449"/>
              <a:gd name="connsiteY7-16" fmla="*/ 1400264 h 3166775"/>
              <a:gd name="connsiteX8-17" fmla="*/ 673226 w 1346449"/>
              <a:gd name="connsiteY8-18" fmla="*/ 1580284 h 3166775"/>
              <a:gd name="connsiteX9-19" fmla="*/ 493206 w 1346449"/>
              <a:gd name="connsiteY9-20" fmla="*/ 1400264 h 3166775"/>
              <a:gd name="connsiteX10-21" fmla="*/ 612000 w 1346449"/>
              <a:gd name="connsiteY10-22" fmla="*/ 1231645 h 3166775"/>
              <a:gd name="connsiteX11-23" fmla="*/ 591263 w 1346449"/>
              <a:gd name="connsiteY11-24" fmla="*/ 10368 h 3166775"/>
              <a:gd name="connsiteX12-25" fmla="*/ 2939 w 1346449"/>
              <a:gd name="connsiteY12-26" fmla="*/ 1491744 h 3166775"/>
              <a:gd name="connsiteX13-27" fmla="*/ 0 w 1346449"/>
              <a:gd name="connsiteY13-28" fmla="*/ 1491744 h 3166775"/>
              <a:gd name="connsiteX14-29" fmla="*/ 2009 w 1346449"/>
              <a:gd name="connsiteY14-30" fmla="*/ 1494147 h 3166775"/>
              <a:gd name="connsiteX15-31" fmla="*/ 0 w 1346449"/>
              <a:gd name="connsiteY15-32" fmla="*/ 1499342 h 3166775"/>
              <a:gd name="connsiteX16-33" fmla="*/ 6353 w 1346449"/>
              <a:gd name="connsiteY16-34" fmla="*/ 1499342 h 3166775"/>
              <a:gd name="connsiteX17-35" fmla="*/ 273414 w 1346449"/>
              <a:gd name="connsiteY17-36" fmla="*/ 2293171 h 3166775"/>
              <a:gd name="connsiteX18-37" fmla="*/ 1091887 w 1346449"/>
              <a:gd name="connsiteY18-38" fmla="*/ 2283744 h 3166775"/>
              <a:gd name="connsiteX19-39" fmla="*/ 1340768 w 1346449"/>
              <a:gd name="connsiteY19-40" fmla="*/ 1499342 h 3166775"/>
              <a:gd name="connsiteX20-41" fmla="*/ 1346449 w 1346449"/>
              <a:gd name="connsiteY20-42" fmla="*/ 1499342 h 3166775"/>
              <a:gd name="connsiteX21-43" fmla="*/ 1344512 w 1346449"/>
              <a:gd name="connsiteY21-44" fmla="*/ 1494334 h 3166775"/>
              <a:gd name="connsiteX22-45" fmla="*/ 1346448 w 1346449"/>
              <a:gd name="connsiteY22-46" fmla="*/ 1491744 h 3166775"/>
              <a:gd name="connsiteX23-47" fmla="*/ 1343510 w 1346449"/>
              <a:gd name="connsiteY23-48" fmla="*/ 1491744 h 3166775"/>
              <a:gd name="connsiteX24-49" fmla="*/ 755186 w 1346449"/>
              <a:gd name="connsiteY24-50" fmla="*/ 0 h 31667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 dirty="0"/>
          </a:p>
        </p:txBody>
      </p:sp>
      <p:sp>
        <p:nvSpPr>
          <p:cNvPr id="60" name="Rectangle 30"/>
          <p:cNvSpPr/>
          <p:nvPr/>
        </p:nvSpPr>
        <p:spPr>
          <a:xfrm>
            <a:off x="5551266" y="2547101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/>
          </a:p>
        </p:txBody>
      </p:sp>
      <p:sp>
        <p:nvSpPr>
          <p:cNvPr id="81" name="Rounded Rectangle 25"/>
          <p:cNvSpPr/>
          <p:nvPr/>
        </p:nvSpPr>
        <p:spPr>
          <a:xfrm>
            <a:off x="5551393" y="366556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67937" y="336882"/>
            <a:ext cx="5238822" cy="673100"/>
          </a:xfrm>
          <a:prstGeom prst="rect">
            <a:avLst/>
          </a:prstGeom>
          <a:noFill/>
        </p:spPr>
        <p:txBody>
          <a:bodyPr wrap="square" lIns="27000" tIns="0" rIns="27000" bIns="0" rtlCol="0">
            <a:spAutoFit/>
          </a:bodyPr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效果评估</a:t>
            </a:r>
            <a:endParaRPr lang="en-US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6222392" y="3201650"/>
            <a:ext cx="319295" cy="295300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" name="Freeform: Shape 6"/>
          <p:cNvSpPr/>
          <p:nvPr/>
        </p:nvSpPr>
        <p:spPr>
          <a:xfrm rot="10800000">
            <a:off x="7877555" y="4369125"/>
            <a:ext cx="319295" cy="295300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" name="Text 3"/>
          <p:cNvSpPr/>
          <p:nvPr/>
        </p:nvSpPr>
        <p:spPr>
          <a:xfrm>
            <a:off x="6541135" y="3404870"/>
            <a:ext cx="1336675" cy="108331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ct val="100000"/>
              </a:lnSpc>
              <a:buNone/>
            </a:pPr>
            <a:r>
              <a:rPr lang="en-US" sz="6600" b="1" dirty="0">
                <a:solidFill>
                  <a:srgbClr val="D8D8D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09</a:t>
            </a:r>
            <a:endParaRPr lang="en-US" sz="6600" b="1" dirty="0">
              <a:solidFill>
                <a:srgbClr val="D8D8D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量化指标支撑结论：food-buy根因定位中错误率100%、响应时间22220ms等关键数据佐证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>
            <p:custDataLst>
              <p:tags r:id="rId1"/>
            </p:custDataLst>
          </p:nvPr>
        </p:nvSpPr>
        <p:spPr>
          <a:xfrm>
            <a:off x="571500" y="13716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精准定位根因</a:t>
            </a:r>
            <a:endParaRPr lang="en-US" sz="1200" dirty="0"/>
          </a:p>
        </p:txBody>
      </p:sp>
      <p:sp>
        <p:nvSpPr>
          <p:cNvPr id="7" name="Text 4"/>
          <p:cNvSpPr/>
          <p:nvPr>
            <p:custDataLst>
              <p:tags r:id="rId2"/>
            </p:custDataLst>
          </p:nvPr>
        </p:nvSpPr>
        <p:spPr>
          <a:xfrm>
            <a:off x="571500" y="16192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系统准确识别food-buy为根因端点，避免幻觉输出，结论与真实故障一致。</a:t>
            </a:r>
            <a:endParaRPr lang="en-US" sz="1050" dirty="0"/>
          </a:p>
        </p:txBody>
      </p:sp>
      <p:sp>
        <p:nvSpPr>
          <p:cNvPr id="8" name="Text 5"/>
          <p:cNvSpPr/>
          <p:nvPr>
            <p:custDataLst>
              <p:tags r:id="rId3"/>
            </p:custDataLst>
          </p:nvPr>
        </p:nvSpPr>
        <p:spPr>
          <a:xfrm>
            <a:off x="571500" y="24003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异常指标量化</a:t>
            </a:r>
            <a:endParaRPr lang="en-US" sz="1200" dirty="0"/>
          </a:p>
        </p:txBody>
      </p:sp>
      <p:sp>
        <p:nvSpPr>
          <p:cNvPr id="9" name="Text 6"/>
          <p:cNvSpPr/>
          <p:nvPr>
            <p:custDataLst>
              <p:tags r:id="rId4"/>
            </p:custDataLst>
          </p:nvPr>
        </p:nvSpPr>
        <p:spPr>
          <a:xfrm>
            <a:off x="571500" y="2647950"/>
            <a:ext cx="2413000" cy="59372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错误率达100%，平均响应时间22220ms，提供可验证的性能退化证据。</a:t>
            </a:r>
            <a:endParaRPr lang="en-US" sz="1050" dirty="0"/>
          </a:p>
        </p:txBody>
      </p:sp>
      <p:sp>
        <p:nvSpPr>
          <p:cNvPr id="10" name="Text 7"/>
          <p:cNvSpPr/>
          <p:nvPr>
            <p:custDataLst>
              <p:tags r:id="rId5"/>
            </p:custDataLst>
          </p:nvPr>
        </p:nvSpPr>
        <p:spPr>
          <a:xfrm>
            <a:off x="571500" y="36576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对比验证机制</a:t>
            </a:r>
            <a:endParaRPr lang="en-US" sz="1200" dirty="0"/>
          </a:p>
        </p:txBody>
      </p:sp>
      <p:sp>
        <p:nvSpPr>
          <p:cNvPr id="11" name="Text 8"/>
          <p:cNvSpPr/>
          <p:nvPr>
            <p:custDataLst>
              <p:tags r:id="rId6"/>
            </p:custDataLst>
          </p:nvPr>
        </p:nvSpPr>
        <p:spPr>
          <a:xfrm>
            <a:off x="571500" y="39052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通过下游food-cancel指标正常反向验证，增强根因判断的可信度。</a:t>
            </a:r>
            <a:endParaRPr lang="en-US" sz="1050" dirty="0"/>
          </a:p>
        </p:txBody>
      </p:sp>
      <p:pic>
        <p:nvPicPr>
          <p:cNvPr id="125" name="图片 1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9275" y="1085850"/>
            <a:ext cx="3520440" cy="3841750"/>
          </a:xfrm>
          <a:prstGeom prst="rect">
            <a:avLst/>
          </a:prstGeom>
        </p:spPr>
      </p:pic>
      <p:pic>
        <p:nvPicPr>
          <p:cNvPr id="127" name="图片 1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41520" y="789305"/>
            <a:ext cx="2398395" cy="3535045"/>
          </a:xfrm>
          <a:prstGeom prst="rect">
            <a:avLst/>
          </a:prstGeom>
        </p:spPr>
      </p:pic>
      <p:pic>
        <p:nvPicPr>
          <p:cNvPr id="128" name="图片 1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02300" y="1143000"/>
            <a:ext cx="2562225" cy="37522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2"/>
          <p:cNvGrpSpPr/>
          <p:nvPr/>
        </p:nvGrpSpPr>
        <p:grpSpPr>
          <a:xfrm>
            <a:off x="2041327" y="1546753"/>
            <a:ext cx="5158677" cy="3027467"/>
            <a:chOff x="2687161" y="3731096"/>
            <a:chExt cx="5158677" cy="3027467"/>
          </a:xfrm>
        </p:grpSpPr>
        <p:sp>
          <p:nvSpPr>
            <p:cNvPr id="20" name="Freeform: Shape 3"/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1" name="Freeform: Shape 4"/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2" name="Freeform: Shape 5"/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3" name="Freeform: Shape 6"/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4" name="Freeform: Shape 7"/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5" name="Freeform: Shape 8"/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6" name="Freeform: Shape 9"/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7" name="Freeform: Shape 10"/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8" name="Freeform: Shape 11"/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9" name="Freeform: Shape 12"/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0" name="Freeform: Shape 13"/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1" name="Freeform: Shape 14"/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2" name="Freeform: Shape 15"/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3" name="Freeform: Shape 16"/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4" name="Freeform: Shape 17"/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5" name="Freeform: Shape 18"/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6" name="Freeform: Shape 19"/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7" name="Freeform: Shape 20"/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8" name="Freeform: Shape 21"/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9" name="Freeform: Shape 22"/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0" name="Freeform: Shape 23"/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1" name="Freeform: Shape 24"/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2" name="Freeform: Shape 25"/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3" name="Freeform: Shape 26"/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4" name="Freeform: Shape 27"/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5" name="Freeform: Shape 28"/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6" name="Freeform: Shape 29"/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7" name="Freeform: Shape 30"/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8" name="Freeform: Shape 31"/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9" name="Freeform: Shape 32"/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0" name="Freeform: Shape 33"/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1" name="Freeform: Shape 34"/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2" name="Freeform: Shape 35"/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3" name="Freeform: Shape 36"/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4" name="Freeform: Shape 37"/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5" name="Freeform: Shape 38"/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6" name="Freeform: Shape 39"/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7" name="Freeform: Shape 40"/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8" name="Freeform: Shape 41"/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9" name="Freeform: Shape 42"/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0" name="Freeform: Shape 43"/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1" name="Freeform: Shape 44"/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2" name="Freeform: Shape 45"/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3" name="Freeform: Shape 46"/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4" name="Freeform: Shape 47"/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5" name="Freeform: Shape 48"/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6" name="Freeform: Shape 49"/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8" name="Freeform: Shape 51"/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9" name="Freeform: Shape 52"/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0" name="Freeform: Shape 53"/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1" name="Freeform: Shape 54"/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2" name="Freeform: Shape 55"/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3" name="Freeform: Shape 56"/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4" name="Freeform: Shape 57"/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5" name="Freeform: Shape 58"/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6" name="Freeform: Shape 59"/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7" name="Freeform: Shape 60"/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8" name="Freeform: Shape 61"/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9" name="Freeform: Shape 62"/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0" name="Freeform: Shape 63"/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1" name="Freeform: Shape 64"/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2" name="Freeform: Shape 65"/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3" name="Freeform: Shape 66"/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4" name="Freeform: Shape 67"/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5" name="Freeform: Shape 68"/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6" name="Freeform: Shape 69"/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7" name="Freeform: Shape 70"/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8" name="Freeform: Shape 71"/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9" name="Freeform: Shape 72"/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0" name="Freeform: Shape 73"/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1" name="Freeform: Shape 74"/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2" name="Freeform: Shape 75"/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3" name="Freeform: Shape 76"/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4" name="Freeform: Shape 77"/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5" name="Freeform: Shape 78"/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6" name="Freeform: Shape 79"/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7" name="Freeform: Shape 80"/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8" name="Freeform: Shape 81"/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9" name="Freeform: Shape 82"/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0" name="Freeform: Shape 83"/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1" name="Freeform: Shape 84"/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2" name="Freeform: Shape 85"/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3" name="Freeform: Shape 86"/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4" name="Freeform: Shape 87"/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5" name="Freeform: Shape 88"/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6" name="Freeform: Shape 89"/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7" name="Freeform: Shape 90"/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8" name="Freeform: Shape 91"/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9" name="Freeform: Shape 92"/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0" name="Freeform: Shape 93"/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1" name="Freeform: Shape 94"/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2" name="Freeform: Shape 95"/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3" name="Freeform: Shape 96"/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4" name="Freeform: Shape 97"/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5" name="Freeform: Shape 98"/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6" name="Freeform: Shape 99"/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7" name="Freeform: Shape 100"/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8" name="Freeform: Shape 101"/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9" name="Freeform: Shape 102"/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0" name="Freeform: Shape 103"/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1" name="Freeform: Shape 104"/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2" name="Freeform: Shape 105"/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3" name="Freeform: Shape 106"/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4" name="Freeform: Shape 107"/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5" name="Freeform: Shape 108"/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6" name="Freeform: Shape 109"/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7" name="Freeform: Shape 110"/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8" name="Freeform: Shape 111"/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9" name="Freeform: Shape 112"/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30" name="Freeform: Shape 113"/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31" name="Freeform: Shape 114"/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</p:grp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核心成果总结：成功构建首个融合区块链审计与多智能体协作的可运行AIOps实验框架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1"/>
            </p:custDataLst>
          </p:nvPr>
        </p:nvSpPr>
        <p:spPr>
          <a:xfrm>
            <a:off x="595313" y="381952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端到端复现</a:t>
            </a:r>
            <a:endParaRPr lang="en-US" sz="1200" dirty="0"/>
          </a:p>
        </p:txBody>
      </p:sp>
      <p:sp>
        <p:nvSpPr>
          <p:cNvPr id="8" name="Text 4"/>
          <p:cNvSpPr/>
          <p:nvPr>
            <p:custDataLst>
              <p:tags r:id="rId2"/>
            </p:custDataLst>
          </p:nvPr>
        </p:nvSpPr>
        <p:spPr>
          <a:xfrm>
            <a:off x="595313" y="4071937"/>
            <a:ext cx="236220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完整实现mABC框架的端到端复现，确保理论与工程一致。支持从输入到输出的全流程验证。提升系统的可复现性与实用性。</a:t>
            </a:r>
            <a:endParaRPr lang="en-US" sz="1050" dirty="0"/>
          </a:p>
        </p:txBody>
      </p:sp>
      <p:sp>
        <p:nvSpPr>
          <p:cNvPr id="9" name="Text 5"/>
          <p:cNvSpPr/>
          <p:nvPr>
            <p:custDataLst>
              <p:tags r:id="rId3"/>
            </p:custDataLst>
          </p:nvPr>
        </p:nvSpPr>
        <p:spPr>
          <a:xfrm>
            <a:off x="595313" y="28432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区块链融合</a:t>
            </a:r>
            <a:endParaRPr lang="en-US" sz="1200" dirty="0"/>
          </a:p>
        </p:txBody>
      </p:sp>
      <p:sp>
        <p:nvSpPr>
          <p:cNvPr id="10" name="Text 6"/>
          <p:cNvSpPr/>
          <p:nvPr>
            <p:custDataLst>
              <p:tags r:id="rId4"/>
            </p:custDataLst>
          </p:nvPr>
        </p:nvSpPr>
        <p:spPr>
          <a:xfrm>
            <a:off x="595313" y="30956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引入区块链技术保障数据不可篡改。通过链上状态机约束SOP流程。实现运维过程的可信与透明。</a:t>
            </a:r>
            <a:endParaRPr lang="en-US" sz="1050" dirty="0"/>
          </a:p>
        </p:txBody>
      </p:sp>
      <p:sp>
        <p:nvSpPr>
          <p:cNvPr id="11" name="Text 7"/>
          <p:cNvSpPr/>
          <p:nvPr>
            <p:custDataLst>
              <p:tags r:id="rId5"/>
            </p:custDataLst>
          </p:nvPr>
        </p:nvSpPr>
        <p:spPr>
          <a:xfrm>
            <a:off x="595313" y="186690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智能合约驱动</a:t>
            </a:r>
            <a:endParaRPr lang="en-US" sz="1200" dirty="0"/>
          </a:p>
        </p:txBody>
      </p:sp>
      <p:sp>
        <p:nvSpPr>
          <p:cNvPr id="12" name="Text 8"/>
          <p:cNvSpPr/>
          <p:nvPr>
            <p:custDataLst>
              <p:tags r:id="rId6"/>
            </p:custDataLst>
          </p:nvPr>
        </p:nvSpPr>
        <p:spPr>
          <a:xfrm>
            <a:off x="595313" y="211931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利用智能合约自动化执行关键逻辑。确保流程合规且可追溯。增强系统自主协同能力。</a:t>
            </a:r>
            <a:endParaRPr lang="en-US" sz="1050" dirty="0"/>
          </a:p>
        </p:txBody>
      </p:sp>
      <p:sp>
        <p:nvSpPr>
          <p:cNvPr id="13" name="Text 9"/>
          <p:cNvSpPr/>
          <p:nvPr>
            <p:custDataLst>
              <p:tags r:id="rId7"/>
            </p:custDataLst>
          </p:nvPr>
        </p:nvSpPr>
        <p:spPr>
          <a:xfrm>
            <a:off x="6186488" y="207645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多智能体协同</a:t>
            </a:r>
            <a:endParaRPr lang="en-US" sz="1200" dirty="0"/>
          </a:p>
        </p:txBody>
      </p:sp>
      <p:sp>
        <p:nvSpPr>
          <p:cNvPr id="14" name="Text 10"/>
          <p:cNvSpPr/>
          <p:nvPr>
            <p:custDataLst>
              <p:tags r:id="rId8"/>
            </p:custDataLst>
          </p:nvPr>
        </p:nvSpPr>
        <p:spPr>
          <a:xfrm>
            <a:off x="6186488" y="232886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集成多智能体进行联合分析。提升根因分析的全面性与准确性。实现分布式决策协作。</a:t>
            </a:r>
            <a:endParaRPr lang="en-US" sz="1050" dirty="0"/>
          </a:p>
        </p:txBody>
      </p:sp>
      <p:sp>
        <p:nvSpPr>
          <p:cNvPr id="15" name="Text 11"/>
          <p:cNvSpPr/>
          <p:nvPr>
            <p:custDataLst>
              <p:tags r:id="rId9"/>
            </p:custDataLst>
          </p:nvPr>
        </p:nvSpPr>
        <p:spPr>
          <a:xfrm>
            <a:off x="6186488" y="305276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抑制LLM幻觉</a:t>
            </a:r>
            <a:endParaRPr lang="en-US" sz="1200" dirty="0"/>
          </a:p>
        </p:txBody>
      </p:sp>
      <p:sp>
        <p:nvSpPr>
          <p:cNvPr id="16" name="Text 12"/>
          <p:cNvSpPr/>
          <p:nvPr>
            <p:custDataLst>
              <p:tags r:id="rId10"/>
            </p:custDataLst>
          </p:nvPr>
        </p:nvSpPr>
        <p:spPr>
          <a:xfrm>
            <a:off x="6186488" y="3305175"/>
            <a:ext cx="2362200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结合共识机制与推理模板。有效减少大模型错误推断。降低决策黑箱风险。</a:t>
            </a:r>
            <a:endParaRPr lang="en-US" sz="1050" dirty="0"/>
          </a:p>
        </p:txBody>
      </p:sp>
      <p:sp>
        <p:nvSpPr>
          <p:cNvPr id="17" name="Text 13"/>
          <p:cNvSpPr/>
          <p:nvPr>
            <p:custDataLst>
              <p:tags r:id="rId11"/>
            </p:custDataLst>
          </p:nvPr>
        </p:nvSpPr>
        <p:spPr>
          <a:xfrm>
            <a:off x="6186488" y="381952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轻量开源部署</a:t>
            </a:r>
            <a:endParaRPr lang="en-US" sz="1200" dirty="0"/>
          </a:p>
        </p:txBody>
      </p:sp>
      <p:sp>
        <p:nvSpPr>
          <p:cNvPr id="18" name="Text 14"/>
          <p:cNvSpPr/>
          <p:nvPr>
            <p:custDataLst>
              <p:tags r:id="rId12"/>
            </p:custDataLst>
          </p:nvPr>
        </p:nvSpPr>
        <p:spPr>
          <a:xfrm>
            <a:off x="6186488" y="4071937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提供单机轻量级开源方案。支持快速部署与教学演示。便于后续扩展与集成应用。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3446564"/>
            <a:ext cx="9143999" cy="7835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ko-KR" sz="4500" dirty="0">
                <a:solidFill>
                  <a:schemeClr val="bg1"/>
                </a:solidFill>
                <a:cs typeface="Arial" panose="020B0604020202020204" pitchFamily="34" charset="0"/>
              </a:rPr>
              <a:t>致谢</a:t>
            </a:r>
            <a:r>
              <a:rPr lang="en-US" altLang="zh-CN" sz="4500" dirty="0">
                <a:solidFill>
                  <a:schemeClr val="bg1"/>
                </a:solidFill>
                <a:cs typeface="Arial" panose="020B0604020202020204" pitchFamily="34" charset="0"/>
              </a:rPr>
              <a:t>&amp;</a:t>
            </a:r>
            <a:r>
              <a:rPr lang="zh-CN" altLang="en-US" sz="4500" dirty="0">
                <a:solidFill>
                  <a:schemeClr val="bg1"/>
                </a:solidFill>
                <a:cs typeface="Arial" panose="020B0604020202020204" pitchFamily="34" charset="0"/>
              </a:rPr>
              <a:t>问答</a:t>
            </a:r>
            <a:endParaRPr lang="zh-CN" altLang="en-US" sz="45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  <a:endParaRPr lang="en-US" dirty="0"/>
          </a:p>
        </p:txBody>
      </p:sp>
      <p:grpSp>
        <p:nvGrpSpPr>
          <p:cNvPr id="3" name="Group 2"/>
          <p:cNvGrpSpPr/>
          <p:nvPr>
            <p:custDataLst>
              <p:tags r:id="rId1"/>
            </p:custDataLst>
          </p:nvPr>
        </p:nvGrpSpPr>
        <p:grpSpPr>
          <a:xfrm rot="16200000">
            <a:off x="2115395" y="-1384669"/>
            <a:ext cx="4946601" cy="7728735"/>
            <a:chOff x="2684326" y="1335958"/>
            <a:chExt cx="6131677" cy="7857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/>
            <p:cNvSpPr/>
            <p:nvPr>
              <p:custDataLst>
                <p:tags r:id="rId2"/>
              </p:custDataLst>
            </p:nvPr>
          </p:nvSpPr>
          <p:spPr>
            <a:xfrm>
              <a:off x="5029736" y="1335958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5" name="Rectangle 4"/>
            <p:cNvSpPr/>
            <p:nvPr>
              <p:custDataLst>
                <p:tags r:id="rId3"/>
              </p:custDataLst>
            </p:nvPr>
          </p:nvSpPr>
          <p:spPr>
            <a:xfrm rot="16200000">
              <a:off x="4399736" y="1971474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6" name="Rectangle 5"/>
            <p:cNvSpPr/>
            <p:nvPr>
              <p:custDataLst>
                <p:tags r:id="rId4"/>
              </p:custDataLst>
            </p:nvPr>
          </p:nvSpPr>
          <p:spPr>
            <a:xfrm>
              <a:off x="3769736" y="2601474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7" name="Rectangle 6"/>
            <p:cNvSpPr/>
            <p:nvPr>
              <p:custDataLst>
                <p:tags r:id="rId5"/>
              </p:custDataLst>
            </p:nvPr>
          </p:nvSpPr>
          <p:spPr>
            <a:xfrm rot="16200000">
              <a:off x="4759735" y="2871990"/>
              <a:ext cx="180000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8" name="Rectangle 7"/>
            <p:cNvSpPr/>
            <p:nvPr>
              <p:custDataLst>
                <p:tags r:id="rId6"/>
              </p:custDataLst>
            </p:nvPr>
          </p:nvSpPr>
          <p:spPr>
            <a:xfrm>
              <a:off x="5746906" y="3892180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" name="Rectangle 8"/>
            <p:cNvSpPr/>
            <p:nvPr>
              <p:custDataLst>
                <p:tags r:id="rId7"/>
              </p:custDataLst>
            </p:nvPr>
          </p:nvSpPr>
          <p:spPr>
            <a:xfrm rot="16200000">
              <a:off x="5116907" y="4530659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0" name="Rectangle 9"/>
            <p:cNvSpPr/>
            <p:nvPr>
              <p:custDataLst>
                <p:tags r:id="rId8"/>
              </p:custDataLst>
            </p:nvPr>
          </p:nvSpPr>
          <p:spPr>
            <a:xfrm>
              <a:off x="4479103" y="5183776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1" name="Rectangle 10"/>
            <p:cNvSpPr/>
            <p:nvPr>
              <p:custDataLst>
                <p:tags r:id="rId9"/>
              </p:custDataLst>
            </p:nvPr>
          </p:nvSpPr>
          <p:spPr>
            <a:xfrm rot="16200000">
              <a:off x="5476906" y="5453777"/>
              <a:ext cx="180000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2" name="Rectangle 11"/>
            <p:cNvSpPr/>
            <p:nvPr>
              <p:custDataLst>
                <p:tags r:id="rId10"/>
              </p:custDataLst>
            </p:nvPr>
          </p:nvSpPr>
          <p:spPr>
            <a:xfrm>
              <a:off x="6463397" y="6463630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3" name="Rectangle 12"/>
            <p:cNvSpPr/>
            <p:nvPr>
              <p:custDataLst>
                <p:tags r:id="rId11"/>
              </p:custDataLst>
            </p:nvPr>
          </p:nvSpPr>
          <p:spPr>
            <a:xfrm rot="16200000">
              <a:off x="5833398" y="7100116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4" name="Rectangle 13"/>
            <p:cNvSpPr/>
            <p:nvPr>
              <p:custDataLst>
                <p:tags r:id="rId12"/>
              </p:custDataLst>
            </p:nvPr>
          </p:nvSpPr>
          <p:spPr>
            <a:xfrm>
              <a:off x="5206227" y="7753232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5" name="Rectangle 14"/>
            <p:cNvSpPr/>
            <p:nvPr>
              <p:custDataLst>
                <p:tags r:id="rId13"/>
              </p:custDataLst>
            </p:nvPr>
          </p:nvSpPr>
          <p:spPr>
            <a:xfrm rot="16200000">
              <a:off x="6919700" y="7296932"/>
              <a:ext cx="180000" cy="36126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/>
            </a:p>
          </p:txBody>
        </p:sp>
        <p:sp>
          <p:nvSpPr>
            <p:cNvPr id="16" name="Rectangle 15"/>
            <p:cNvSpPr/>
            <p:nvPr>
              <p:custDataLst>
                <p:tags r:id="rId14"/>
              </p:custDataLst>
            </p:nvPr>
          </p:nvSpPr>
          <p:spPr>
            <a:xfrm rot="16200000">
              <a:off x="3849907" y="170379"/>
              <a:ext cx="180000" cy="25111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17" name="Rectangle 16"/>
          <p:cNvSpPr/>
          <p:nvPr>
            <p:custDataLst>
              <p:tags r:id="rId15"/>
            </p:custDataLst>
          </p:nvPr>
        </p:nvSpPr>
        <p:spPr>
          <a:xfrm>
            <a:off x="2287082" y="3175302"/>
            <a:ext cx="810000" cy="67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8" name="Rectangle 17"/>
          <p:cNvSpPr/>
          <p:nvPr>
            <p:custDataLst>
              <p:tags r:id="rId16"/>
            </p:custDataLst>
          </p:nvPr>
        </p:nvSpPr>
        <p:spPr>
          <a:xfrm>
            <a:off x="1024231" y="3176210"/>
            <a:ext cx="810000" cy="675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9" name="Rectangle 18"/>
          <p:cNvSpPr/>
          <p:nvPr>
            <p:custDataLst>
              <p:tags r:id="rId17"/>
            </p:custDataLst>
          </p:nvPr>
        </p:nvSpPr>
        <p:spPr>
          <a:xfrm>
            <a:off x="4812783" y="2587828"/>
            <a:ext cx="810000" cy="675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" name="Rectangle 19"/>
          <p:cNvSpPr/>
          <p:nvPr>
            <p:custDataLst>
              <p:tags r:id="rId18"/>
            </p:custDataLst>
          </p:nvPr>
        </p:nvSpPr>
        <p:spPr>
          <a:xfrm>
            <a:off x="3549932" y="2587828"/>
            <a:ext cx="810000" cy="67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1" name="Rectangle 20"/>
          <p:cNvSpPr/>
          <p:nvPr>
            <p:custDataLst>
              <p:tags r:id="rId19"/>
            </p:custDataLst>
          </p:nvPr>
        </p:nvSpPr>
        <p:spPr>
          <a:xfrm>
            <a:off x="7338485" y="2011927"/>
            <a:ext cx="810000" cy="67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2" name="Rectangle 21"/>
          <p:cNvSpPr/>
          <p:nvPr>
            <p:custDataLst>
              <p:tags r:id="rId20"/>
            </p:custDataLst>
          </p:nvPr>
        </p:nvSpPr>
        <p:spPr>
          <a:xfrm>
            <a:off x="6075634" y="2011927"/>
            <a:ext cx="810000" cy="675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3" name="Rectangle 22"/>
          <p:cNvSpPr/>
          <p:nvPr>
            <p:custDataLst>
              <p:tags r:id="rId21"/>
            </p:custDataLst>
          </p:nvPr>
        </p:nvSpPr>
        <p:spPr>
          <a:xfrm>
            <a:off x="1031915" y="2450429"/>
            <a:ext cx="405000" cy="405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5" name="Rectangle 24"/>
          <p:cNvSpPr/>
          <p:nvPr>
            <p:custDataLst>
              <p:tags r:id="rId22"/>
            </p:custDataLst>
          </p:nvPr>
        </p:nvSpPr>
        <p:spPr>
          <a:xfrm>
            <a:off x="3541250" y="1830494"/>
            <a:ext cx="405000" cy="4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7" name="Rectangle 26"/>
          <p:cNvSpPr/>
          <p:nvPr>
            <p:custDataLst>
              <p:tags r:id="rId23"/>
            </p:custDataLst>
          </p:nvPr>
        </p:nvSpPr>
        <p:spPr>
          <a:xfrm>
            <a:off x="7558539" y="3050220"/>
            <a:ext cx="405000" cy="4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9" name="TextBox 28"/>
          <p:cNvSpPr txBox="1"/>
          <p:nvPr>
            <p:custDataLst>
              <p:tags r:id="rId24"/>
            </p:custDataLst>
          </p:nvPr>
        </p:nvSpPr>
        <p:spPr>
          <a:xfrm>
            <a:off x="1081190" y="2468780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1</a:t>
            </a:r>
            <a:endParaRPr lang="ko-KR" altLang="en-US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>
            <p:custDataLst>
              <p:tags r:id="rId25"/>
            </p:custDataLst>
          </p:nvPr>
        </p:nvSpPr>
        <p:spPr>
          <a:xfrm>
            <a:off x="7607814" y="3068571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3</a:t>
            </a:r>
            <a:endParaRPr lang="en-US" altLang="ko-KR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>
            <p:custDataLst>
              <p:tags r:id="rId26"/>
            </p:custDataLst>
          </p:nvPr>
        </p:nvSpPr>
        <p:spPr>
          <a:xfrm>
            <a:off x="3590525" y="1848846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2</a:t>
            </a:r>
            <a:endParaRPr lang="ko-KR" altLang="en-US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3" name="Rectangle 16"/>
          <p:cNvSpPr/>
          <p:nvPr>
            <p:custDataLst>
              <p:tags r:id="rId27"/>
            </p:custDataLst>
          </p:nvPr>
        </p:nvSpPr>
        <p:spPr>
          <a:xfrm rot="2700000">
            <a:off x="2593008" y="3326280"/>
            <a:ext cx="199440" cy="35755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4" name="Rectangle 9"/>
          <p:cNvSpPr/>
          <p:nvPr>
            <p:custDataLst>
              <p:tags r:id="rId28"/>
            </p:custDataLst>
          </p:nvPr>
        </p:nvSpPr>
        <p:spPr>
          <a:xfrm>
            <a:off x="1313367" y="3396008"/>
            <a:ext cx="247097" cy="2313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5" name="Rectangle 9"/>
          <p:cNvSpPr/>
          <p:nvPr>
            <p:custDataLst>
              <p:tags r:id="rId29"/>
            </p:custDataLst>
          </p:nvPr>
        </p:nvSpPr>
        <p:spPr>
          <a:xfrm>
            <a:off x="7599288" y="2210792"/>
            <a:ext cx="278837" cy="27838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6" name="Rectangle 36"/>
          <p:cNvSpPr/>
          <p:nvPr>
            <p:custDataLst>
              <p:tags r:id="rId30"/>
            </p:custDataLst>
          </p:nvPr>
        </p:nvSpPr>
        <p:spPr>
          <a:xfrm>
            <a:off x="3799409" y="2796555"/>
            <a:ext cx="292028" cy="24411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7" name="Round Same Side Corner Rectangle 36"/>
          <p:cNvSpPr>
            <a:spLocks noChangeAspect="1"/>
          </p:cNvSpPr>
          <p:nvPr>
            <p:custDataLst>
              <p:tags r:id="rId31"/>
            </p:custDataLst>
          </p:nvPr>
        </p:nvSpPr>
        <p:spPr>
          <a:xfrm>
            <a:off x="6332629" y="2229112"/>
            <a:ext cx="297000" cy="23481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8" name="Oval 21"/>
          <p:cNvSpPr>
            <a:spLocks noChangeAspect="1"/>
          </p:cNvSpPr>
          <p:nvPr>
            <p:custDataLst>
              <p:tags r:id="rId32"/>
            </p:custDataLst>
          </p:nvPr>
        </p:nvSpPr>
        <p:spPr>
          <a:xfrm>
            <a:off x="5064728" y="2782379"/>
            <a:ext cx="286429" cy="28882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9" name="Text 3"/>
          <p:cNvSpPr/>
          <p:nvPr>
            <p:custDataLst>
              <p:tags r:id="rId33"/>
            </p:custDataLst>
          </p:nvPr>
        </p:nvSpPr>
        <p:spPr>
          <a:xfrm>
            <a:off x="588010" y="11239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项目致谢</a:t>
            </a:r>
            <a:endParaRPr lang="en-US" sz="1200" dirty="0"/>
          </a:p>
        </p:txBody>
      </p:sp>
      <p:sp>
        <p:nvSpPr>
          <p:cNvPr id="60" name="Text 4"/>
          <p:cNvSpPr/>
          <p:nvPr>
            <p:custDataLst>
              <p:tags r:id="rId34"/>
            </p:custDataLst>
          </p:nvPr>
        </p:nvSpPr>
        <p:spPr>
          <a:xfrm>
            <a:off x="588010" y="14144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感谢</a:t>
            </a:r>
            <a:r>
              <a:rPr lang="zh-CN" alt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老师</a:t>
            </a: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在技术架构与学术方向上的悉心指导，为项目提供了关键理论支持与实践建议。</a:t>
            </a:r>
            <a:endParaRPr lang="en-US" sz="1050" dirty="0"/>
          </a:p>
        </p:txBody>
      </p:sp>
      <p:sp>
        <p:nvSpPr>
          <p:cNvPr id="61" name="Text 5"/>
          <p:cNvSpPr/>
          <p:nvPr>
            <p:custDataLst>
              <p:tags r:id="rId35"/>
            </p:custDataLst>
          </p:nvPr>
        </p:nvSpPr>
        <p:spPr>
          <a:xfrm>
            <a:off x="4091305" y="9715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团队协作</a:t>
            </a:r>
            <a:endParaRPr lang="en-US" sz="1200" dirty="0"/>
          </a:p>
        </p:txBody>
      </p:sp>
      <p:sp>
        <p:nvSpPr>
          <p:cNvPr id="62" name="Text 6"/>
          <p:cNvSpPr/>
          <p:nvPr>
            <p:custDataLst>
              <p:tags r:id="rId36"/>
            </p:custDataLst>
          </p:nvPr>
        </p:nvSpPr>
        <p:spPr>
          <a:xfrm>
            <a:off x="4091305" y="12620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感谢团队成员在区块链实现、智能合约开发与前端可视化等模块的高效协同与贡献。</a:t>
            </a:r>
            <a:endParaRPr lang="en-US" sz="1050" dirty="0"/>
          </a:p>
        </p:txBody>
      </p:sp>
      <p:sp>
        <p:nvSpPr>
          <p:cNvPr id="63" name="Text 9"/>
          <p:cNvSpPr/>
          <p:nvPr>
            <p:custDataLst>
              <p:tags r:id="rId37"/>
            </p:custDataLst>
          </p:nvPr>
        </p:nvSpPr>
        <p:spPr>
          <a:xfrm>
            <a:off x="7190740" y="37020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开放问答</a:t>
            </a:r>
            <a:endParaRPr lang="en-US" sz="1200" dirty="0"/>
          </a:p>
        </p:txBody>
      </p:sp>
      <p:sp>
        <p:nvSpPr>
          <p:cNvPr id="64" name="Text 10"/>
          <p:cNvSpPr/>
          <p:nvPr>
            <p:custDataLst>
              <p:tags r:id="rId38"/>
            </p:custDataLst>
          </p:nvPr>
        </p:nvSpPr>
        <p:spPr>
          <a:xfrm>
            <a:off x="7190740" y="39925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欢迎老师提问，我们将就技术细节、创新点与未来优化方向进行深入交流。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3446564"/>
            <a:ext cx="9143999" cy="7835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500" dirty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ko-KR" altLang="en-US" sz="45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4572635" cy="2708910"/>
          </a:xfrm>
        </p:spPr>
        <p:txBody>
          <a:bodyPr/>
          <a:lstStyle/>
          <a:p>
            <a:r>
              <a:rPr lang="en-US" sz="2000" b="1" dirty="0">
                <a:sym typeface="+mn-ea"/>
              </a:rPr>
              <a:t>运维控制台全景展示：实时日志流、SOP状态机与经济看板三位一体，支持决策过程动态追踪</a:t>
            </a:r>
            <a:endParaRPr lang="en-US" sz="2000" b="1" dirty="0">
              <a:sym typeface="+mn-ea"/>
            </a:endParaRPr>
          </a:p>
        </p:txBody>
      </p:sp>
      <p:sp>
        <p:nvSpPr>
          <p:cNvPr id="25" name="Oval 24"/>
          <p:cNvSpPr/>
          <p:nvPr>
            <p:custDataLst>
              <p:tags r:id="rId1"/>
            </p:custDataLst>
          </p:nvPr>
        </p:nvSpPr>
        <p:spPr>
          <a:xfrm rot="19002224">
            <a:off x="2770833" y="2208179"/>
            <a:ext cx="401810" cy="118342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0" name="Oval 29"/>
          <p:cNvSpPr/>
          <p:nvPr>
            <p:custDataLst>
              <p:tags r:id="rId2"/>
            </p:custDataLst>
          </p:nvPr>
        </p:nvSpPr>
        <p:spPr>
          <a:xfrm rot="17406435">
            <a:off x="3834042" y="2803845"/>
            <a:ext cx="217211" cy="113838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3" name="Oval 32"/>
          <p:cNvSpPr/>
          <p:nvPr>
            <p:custDataLst>
              <p:tags r:id="rId3"/>
            </p:custDataLst>
          </p:nvPr>
        </p:nvSpPr>
        <p:spPr>
          <a:xfrm rot="17406435">
            <a:off x="5941060" y="2809875"/>
            <a:ext cx="217170" cy="113665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8" name="Oval 12"/>
          <p:cNvSpPr/>
          <p:nvPr>
            <p:custDataLst>
              <p:tags r:id="rId4"/>
            </p:custDataLst>
          </p:nvPr>
        </p:nvSpPr>
        <p:spPr>
          <a:xfrm rot="17406435">
            <a:off x="1746061" y="2795892"/>
            <a:ext cx="217211" cy="113838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9" name="Oval 5"/>
          <p:cNvSpPr/>
          <p:nvPr>
            <p:custDataLst>
              <p:tags r:id="rId5"/>
            </p:custDataLst>
          </p:nvPr>
        </p:nvSpPr>
        <p:spPr>
          <a:xfrm rot="19002224">
            <a:off x="676427" y="2190382"/>
            <a:ext cx="401810" cy="118342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pic>
        <p:nvPicPr>
          <p:cNvPr id="48" name="图片 4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823460" y="-3175"/>
            <a:ext cx="3308350" cy="2793365"/>
          </a:xfrm>
          <a:prstGeom prst="rect">
            <a:avLst/>
          </a:prstGeom>
        </p:spPr>
      </p:pic>
      <p:sp>
        <p:nvSpPr>
          <p:cNvPr id="59" name="Text 3"/>
          <p:cNvSpPr/>
          <p:nvPr>
            <p:custDataLst>
              <p:tags r:id="rId8"/>
            </p:custDataLst>
          </p:nvPr>
        </p:nvSpPr>
        <p:spPr>
          <a:xfrm>
            <a:off x="801370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左侧思考链</a:t>
            </a:r>
            <a:endParaRPr lang="en-US" sz="1200" dirty="0"/>
          </a:p>
        </p:txBody>
      </p:sp>
      <p:sp>
        <p:nvSpPr>
          <p:cNvPr id="60" name="Text 4"/>
          <p:cNvSpPr/>
          <p:nvPr>
            <p:custDataLst>
              <p:tags r:id="rId9"/>
            </p:custDataLst>
          </p:nvPr>
        </p:nvSpPr>
        <p:spPr>
          <a:xfrm>
            <a:off x="801370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实时滚动显示Agent的思考与行动记录。完整呈现多智能体协作的推理过程。便于追踪决策逻辑与行为序列。</a:t>
            </a:r>
            <a:endParaRPr lang="en-US" sz="1050" dirty="0"/>
          </a:p>
        </p:txBody>
      </p:sp>
      <p:sp>
        <p:nvSpPr>
          <p:cNvPr id="61" name="Text 5"/>
          <p:cNvSpPr/>
          <p:nvPr>
            <p:custDataLst>
              <p:tags r:id="rId10"/>
            </p:custDataLst>
          </p:nvPr>
        </p:nvSpPr>
        <p:spPr>
          <a:xfrm>
            <a:off x="2777808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中央流程图</a:t>
            </a:r>
            <a:endParaRPr lang="en-US" sz="1200" dirty="0"/>
          </a:p>
        </p:txBody>
      </p:sp>
      <p:sp>
        <p:nvSpPr>
          <p:cNvPr id="62" name="Text 6"/>
          <p:cNvSpPr/>
          <p:nvPr>
            <p:custDataLst>
              <p:tags r:id="rId11"/>
            </p:custDataLst>
          </p:nvPr>
        </p:nvSpPr>
        <p:spPr>
          <a:xfrm>
            <a:off x="2777808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以SOP状态机展示运维流程五阶段。当前执行阶段高亮，确保顺序合规。直观反映流程进展与状态迁移。</a:t>
            </a:r>
            <a:endParaRPr lang="en-US" sz="1050" dirty="0"/>
          </a:p>
        </p:txBody>
      </p:sp>
      <p:sp>
        <p:nvSpPr>
          <p:cNvPr id="63" name="Text 7"/>
          <p:cNvSpPr/>
          <p:nvPr>
            <p:custDataLst>
              <p:tags r:id="rId12"/>
            </p:custDataLst>
          </p:nvPr>
        </p:nvSpPr>
        <p:spPr>
          <a:xfrm>
            <a:off x="4754245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右侧经济板</a:t>
            </a:r>
            <a:endParaRPr lang="en-US" sz="1200" dirty="0"/>
          </a:p>
        </p:txBody>
      </p:sp>
      <p:sp>
        <p:nvSpPr>
          <p:cNvPr id="64" name="Text 8"/>
          <p:cNvSpPr/>
          <p:nvPr>
            <p:custDataLst>
              <p:tags r:id="rId13"/>
            </p:custDataLst>
          </p:nvPr>
        </p:nvSpPr>
        <p:spPr>
          <a:xfrm>
            <a:off x="4754245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动态展示Agent的Token余额与质押量。呈现信誉分排行，激励可信行为。支持监督共识与决策质量。</a:t>
            </a:r>
            <a:endParaRPr lang="en-US" sz="1050" dirty="0"/>
          </a:p>
        </p:txBody>
      </p:sp>
      <p:sp>
        <p:nvSpPr>
          <p:cNvPr id="65" name="Text 9"/>
          <p:cNvSpPr/>
          <p:nvPr>
            <p:custDataLst>
              <p:tags r:id="rId14"/>
            </p:custDataLst>
          </p:nvPr>
        </p:nvSpPr>
        <p:spPr>
          <a:xfrm>
            <a:off x="6730683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事件与反馈</a:t>
            </a:r>
            <a:endParaRPr lang="en-US" sz="1200" dirty="0"/>
          </a:p>
        </p:txBody>
      </p:sp>
      <p:sp>
        <p:nvSpPr>
          <p:cNvPr id="66" name="Text 10"/>
          <p:cNvSpPr/>
          <p:nvPr>
            <p:custDataLst>
              <p:tags r:id="rId15"/>
            </p:custDataLst>
          </p:nvPr>
        </p:nvSpPr>
        <p:spPr>
          <a:xfrm>
            <a:off x="6730683" y="3399314"/>
            <a:ext cx="1557338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集成事件反馈与投票结果信息。用户可实时追踪分析进程。增强系统透明性与参与感。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区块链浏览器深度审计：区块浏览、交易溯源与Merkle证明支持，实现全链路操作可验证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600075" y="20550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区块全景浏览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00075" y="23455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展示所有区块高度、哈希、时间戳与交易数，支持点击查看详情，实现系统运行时序的可视化追踪。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5972175" y="20550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交易精准溯源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5972175" y="23455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按哈希搜索或浏览交易列表，查看发送方、类型、Payload及执行结果，确保每项操作可审计、可验证。</a:t>
            </a:r>
            <a:endParaRPr lang="en-US" sz="1050" dirty="0"/>
          </a:p>
        </p:txBody>
      </p:sp>
      <p:sp>
        <p:nvSpPr>
          <p:cNvPr id="13" name="Text 7"/>
          <p:cNvSpPr/>
          <p:nvPr/>
        </p:nvSpPr>
        <p:spPr>
          <a:xfrm>
            <a:off x="600075" y="34647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Merkle证据验证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600075" y="37552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基于Merkle根构建链上数据完整性证明，支持轻节点通过Merkle路径验证交易归属，保障审计可信性。</a:t>
            </a:r>
            <a:endParaRPr lang="en-US" sz="1050" dirty="0"/>
          </a:p>
        </p:txBody>
      </p:sp>
      <p:grpSp>
        <p:nvGrpSpPr>
          <p:cNvPr id="15" name="Group 2"/>
          <p:cNvGrpSpPr/>
          <p:nvPr/>
        </p:nvGrpSpPr>
        <p:grpSpPr>
          <a:xfrm>
            <a:off x="3733800" y="1221105"/>
            <a:ext cx="1433195" cy="3645535"/>
            <a:chOff x="3736544" y="1720397"/>
            <a:chExt cx="1579250" cy="4061504"/>
          </a:xfrm>
        </p:grpSpPr>
        <p:grpSp>
          <p:nvGrpSpPr>
            <p:cNvPr id="16" name="Group 3"/>
            <p:cNvGrpSpPr/>
            <p:nvPr/>
          </p:nvGrpSpPr>
          <p:grpSpPr>
            <a:xfrm>
              <a:off x="3736544" y="2724048"/>
              <a:ext cx="1579250" cy="1050552"/>
              <a:chOff x="3040927" y="2691643"/>
              <a:chExt cx="2345158" cy="1560051"/>
            </a:xfrm>
          </p:grpSpPr>
          <p:sp>
            <p:nvSpPr>
              <p:cNvPr id="20" name="Flowchart: Decision 19"/>
              <p:cNvSpPr/>
              <p:nvPr/>
            </p:nvSpPr>
            <p:spPr>
              <a:xfrm rot="2011191">
                <a:off x="3040927" y="2708397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1" name="Flowchart: Decision 20"/>
              <p:cNvSpPr/>
              <p:nvPr/>
            </p:nvSpPr>
            <p:spPr>
              <a:xfrm rot="2011191">
                <a:off x="3351518" y="342862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2" name="Flowchart: Decision 21"/>
              <p:cNvSpPr/>
              <p:nvPr/>
            </p:nvSpPr>
            <p:spPr>
              <a:xfrm rot="2011191">
                <a:off x="3831275" y="269164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3" name="Flowchart: Decision 22"/>
              <p:cNvSpPr/>
              <p:nvPr/>
            </p:nvSpPr>
            <p:spPr>
              <a:xfrm rot="2011191">
                <a:off x="4157621" y="341744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7" name="Group 4"/>
            <p:cNvGrpSpPr/>
            <p:nvPr/>
          </p:nvGrpSpPr>
          <p:grpSpPr>
            <a:xfrm flipH="1">
              <a:off x="3736544" y="1720397"/>
              <a:ext cx="1564483" cy="1043162"/>
              <a:chOff x="4572358" y="1979116"/>
              <a:chExt cx="2323229" cy="1549077"/>
            </a:xfrm>
          </p:grpSpPr>
          <p:sp>
            <p:nvSpPr>
              <p:cNvPr id="18" name="Flowchart: Decision 15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19" name="Flowchart: Decision 16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4" name="Flowchart: Decision 17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5" name="Flowchart: Decision 18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26" name="Group 5"/>
            <p:cNvGrpSpPr/>
            <p:nvPr/>
          </p:nvGrpSpPr>
          <p:grpSpPr>
            <a:xfrm flipH="1">
              <a:off x="3736544" y="3735089"/>
              <a:ext cx="1564483" cy="1043162"/>
              <a:chOff x="4572358" y="1979116"/>
              <a:chExt cx="2323229" cy="1549077"/>
            </a:xfrm>
          </p:grpSpPr>
          <p:sp>
            <p:nvSpPr>
              <p:cNvPr id="27" name="Flowchart: Decision 11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8" name="Flowchart: Decision 12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9" name="Flowchart: Decision 13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0" name="Flowchart: Decision 14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1" name="Group 6"/>
            <p:cNvGrpSpPr/>
            <p:nvPr/>
          </p:nvGrpSpPr>
          <p:grpSpPr>
            <a:xfrm>
              <a:off x="3736544" y="4738739"/>
              <a:ext cx="1564483" cy="1043162"/>
              <a:chOff x="4572358" y="1979116"/>
              <a:chExt cx="2323229" cy="1549077"/>
            </a:xfrm>
          </p:grpSpPr>
          <p:sp>
            <p:nvSpPr>
              <p:cNvPr id="32" name="Flowchart: Decision 7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3" name="Flowchart: Decision 8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4" name="Flowchart: Decision 9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5" name="Flowchart: Decision 10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9705" y="3114675"/>
            <a:ext cx="3569335" cy="17576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后端API驱动智能协作：标准化Agent交互接口，涵盖故障评估、投票共识与解决方案生成用例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1"/>
            </p:custDataLst>
          </p:nvPr>
        </p:nvSpPr>
        <p:spPr>
          <a:xfrm>
            <a:off x="571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故障评估接口</a:t>
            </a:r>
            <a:endParaRPr lang="en-US" sz="1200" dirty="0"/>
          </a:p>
        </p:txBody>
      </p:sp>
      <p:sp>
        <p:nvSpPr>
          <p:cNvPr id="8" name="Text 4"/>
          <p:cNvSpPr/>
          <p:nvPr>
            <p:custDataLst>
              <p:tags r:id="rId2"/>
            </p:custDataLst>
          </p:nvPr>
        </p:nvSpPr>
        <p:spPr>
          <a:xfrm>
            <a:off x="571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提供`assess_fault_probability`接口，输入异常节点与时间戳，返回量化指标分析结果，支撑根因判断。</a:t>
            </a:r>
            <a:endParaRPr lang="en-US" sz="1050" dirty="0"/>
          </a:p>
        </p:txBody>
      </p:sp>
      <p:sp>
        <p:nvSpPr>
          <p:cNvPr id="10" name="Text 5"/>
          <p:cNvSpPr/>
          <p:nvPr>
            <p:custDataLst>
              <p:tags r:id="rId3"/>
            </p:custDataLst>
          </p:nvPr>
        </p:nvSpPr>
        <p:spPr>
          <a:xfrm>
            <a:off x="3365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共识投票接口</a:t>
            </a:r>
            <a:endParaRPr lang="en-US" sz="1200" dirty="0"/>
          </a:p>
        </p:txBody>
      </p:sp>
      <p:sp>
        <p:nvSpPr>
          <p:cNvPr id="11" name="Text 6"/>
          <p:cNvSpPr/>
          <p:nvPr>
            <p:custDataLst>
              <p:tags r:id="rId4"/>
            </p:custDataLst>
          </p:nvPr>
        </p:nvSpPr>
        <p:spPr>
          <a:xfrm>
            <a:off x="3365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通过`submit_vote`实现带质押的投票交易，支持For/Against提案，触发区块链共识验证流程。</a:t>
            </a:r>
            <a:endParaRPr lang="en-US" sz="1050" dirty="0"/>
          </a:p>
        </p:txBody>
      </p:sp>
      <p:sp>
        <p:nvSpPr>
          <p:cNvPr id="13" name="Text 7"/>
          <p:cNvSpPr/>
          <p:nvPr>
            <p:custDataLst>
              <p:tags r:id="rId5"/>
            </p:custDataLst>
          </p:nvPr>
        </p:nvSpPr>
        <p:spPr>
          <a:xfrm>
            <a:off x="6159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方案生成接口</a:t>
            </a:r>
            <a:endParaRPr lang="en-US" sz="1200" dirty="0"/>
          </a:p>
        </p:txBody>
      </p:sp>
      <p:sp>
        <p:nvSpPr>
          <p:cNvPr id="14" name="Text 8"/>
          <p:cNvSpPr/>
          <p:nvPr>
            <p:custDataLst>
              <p:tags r:id="rId6"/>
            </p:custDataLst>
          </p:nvPr>
        </p:nvSpPr>
        <p:spPr>
          <a:xfrm>
            <a:off x="6159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调用`solution_engineer`生成结构化修复步骤，包含资源检查、日志分析、代码修复等可执行操作。</a:t>
            </a:r>
            <a:endParaRPr lang="en-US" sz="1050" dirty="0"/>
          </a:p>
        </p:txBody>
      </p:sp>
      <p:sp>
        <p:nvSpPr>
          <p:cNvPr id="57" name="Rectangle 7"/>
          <p:cNvSpPr/>
          <p:nvPr/>
        </p:nvSpPr>
        <p:spPr>
          <a:xfrm rot="18900000">
            <a:off x="1645695" y="240614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/>
          </a:p>
        </p:txBody>
      </p:sp>
      <p:sp>
        <p:nvSpPr>
          <p:cNvPr id="70" name="Freeform 108"/>
          <p:cNvSpPr/>
          <p:nvPr/>
        </p:nvSpPr>
        <p:spPr>
          <a:xfrm>
            <a:off x="4321487" y="2294175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  <p:sp>
        <p:nvSpPr>
          <p:cNvPr id="76" name="Donut 24"/>
          <p:cNvSpPr/>
          <p:nvPr/>
        </p:nvSpPr>
        <p:spPr>
          <a:xfrm>
            <a:off x="7128694" y="229317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456430" y="2132330"/>
            <a:ext cx="4443095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系统架构与技术选型</a:t>
            </a:r>
            <a:endParaRPr lang="zh-CN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" name="TextBox 7"/>
          <p:cNvSpPr txBox="1"/>
          <p:nvPr/>
        </p:nvSpPr>
        <p:spPr>
          <a:xfrm>
            <a:off x="6163945" y="4209415"/>
            <a:ext cx="2980055" cy="9340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05</a:t>
            </a:r>
            <a:endParaRPr lang="en-US" altLang="zh-CN" sz="60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整体技术架构概览：前端、后端、区块链层与多智能体系统的四层协同模型</a:t>
            </a:r>
            <a:endParaRPr lang="en-US" sz="24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grpSp>
        <p:nvGrpSpPr>
          <p:cNvPr id="25" name="Group 24"/>
          <p:cNvGrpSpPr/>
          <p:nvPr/>
        </p:nvGrpSpPr>
        <p:grpSpPr>
          <a:xfrm rot="19800000">
            <a:off x="3393642" y="1761643"/>
            <a:ext cx="2356713" cy="2525918"/>
            <a:chOff x="4524856" y="2348857"/>
            <a:chExt cx="3142284" cy="3367890"/>
          </a:xfrm>
        </p:grpSpPr>
        <p:sp>
          <p:nvSpPr>
            <p:cNvPr id="3" name="Isosceles Triangle 2"/>
            <p:cNvSpPr/>
            <p:nvPr/>
          </p:nvSpPr>
          <p:spPr>
            <a:xfrm>
              <a:off x="5119310" y="4032802"/>
              <a:ext cx="1953376" cy="1683945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5119311" y="2348857"/>
              <a:ext cx="1953376" cy="16839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" name="Isosceles Triangle 6"/>
            <p:cNvSpPr/>
            <p:nvPr/>
          </p:nvSpPr>
          <p:spPr>
            <a:xfrm rot="18000000">
              <a:off x="5848480" y="3611816"/>
              <a:ext cx="1953376" cy="1683945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Isosceles Triangle 7"/>
            <p:cNvSpPr/>
            <p:nvPr/>
          </p:nvSpPr>
          <p:spPr>
            <a:xfrm rot="7200000">
              <a:off x="4390141" y="2769843"/>
              <a:ext cx="1953376" cy="1683945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Isosceles Triangle 9"/>
            <p:cNvSpPr/>
            <p:nvPr/>
          </p:nvSpPr>
          <p:spPr>
            <a:xfrm rot="3600000">
              <a:off x="4390141" y="3611815"/>
              <a:ext cx="1953376" cy="1683945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Isosceles Triangle 10"/>
            <p:cNvSpPr/>
            <p:nvPr/>
          </p:nvSpPr>
          <p:spPr>
            <a:xfrm rot="14400000">
              <a:off x="5848480" y="2769844"/>
              <a:ext cx="1953376" cy="1683945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4381457" y="2619427"/>
            <a:ext cx="402276" cy="4022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TopUp"/>
            <a:lightRig rig="balanced" dir="t"/>
          </a:scene3d>
          <a:sp3d extrusionH="558800" contourW="12700" prstMaterial="matte">
            <a:extrusionClr>
              <a:schemeClr val="bg1">
                <a:lumMod val="95000"/>
              </a:schemeClr>
            </a:extrusionClr>
            <a:contourClr>
              <a:schemeClr val="bg1">
                <a:lumMod val="6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3" name="Rectangle 6"/>
          <p:cNvSpPr>
            <a:spLocks noChangeAspect="1"/>
          </p:cNvSpPr>
          <p:nvPr/>
        </p:nvSpPr>
        <p:spPr>
          <a:xfrm>
            <a:off x="4007078" y="2153423"/>
            <a:ext cx="265696" cy="271143"/>
          </a:xfrm>
          <a:custGeom>
            <a:avLst/>
            <a:gdLst/>
            <a:ahLst/>
            <a:cxnLst/>
            <a:rect l="l" t="t" r="r" b="b"/>
            <a:pathLst>
              <a:path w="3860876" h="3940019">
                <a:moveTo>
                  <a:pt x="3248876" y="1942264"/>
                </a:moveTo>
                <a:lnTo>
                  <a:pt x="3860876" y="1942264"/>
                </a:lnTo>
                <a:lnTo>
                  <a:pt x="3860876" y="2090815"/>
                </a:lnTo>
                <a:lnTo>
                  <a:pt x="3859023" y="2090815"/>
                </a:lnTo>
                <a:cubicBezTo>
                  <a:pt x="3817225" y="2949620"/>
                  <a:pt x="3215273" y="3679864"/>
                  <a:pt x="2378197" y="3884304"/>
                </a:cubicBezTo>
                <a:cubicBezTo>
                  <a:pt x="2219818" y="3922985"/>
                  <a:pt x="2060231" y="3941082"/>
                  <a:pt x="1902626" y="3939971"/>
                </a:cubicBezTo>
                <a:cubicBezTo>
                  <a:pt x="1286982" y="3935631"/>
                  <a:pt x="701577" y="3638194"/>
                  <a:pt x="337583" y="3128887"/>
                </a:cubicBezTo>
                <a:lnTo>
                  <a:pt x="30667" y="3435803"/>
                </a:lnTo>
                <a:lnTo>
                  <a:pt x="30667" y="2342045"/>
                </a:lnTo>
                <a:lnTo>
                  <a:pt x="1124425" y="2342045"/>
                </a:lnTo>
                <a:lnTo>
                  <a:pt x="781340" y="2685130"/>
                </a:lnTo>
                <a:cubicBezTo>
                  <a:pt x="1079782" y="3180935"/>
                  <a:pt x="1667379" y="3425841"/>
                  <a:pt x="2232517" y="3287817"/>
                </a:cubicBezTo>
                <a:cubicBezTo>
                  <a:pt x="2810639" y="3146622"/>
                  <a:pt x="3224897" y="2638979"/>
                  <a:pt x="3247291" y="2044286"/>
                </a:cubicBezTo>
                <a:lnTo>
                  <a:pt x="3248876" y="2044345"/>
                </a:lnTo>
                <a:close/>
                <a:moveTo>
                  <a:pt x="1958249" y="48"/>
                </a:moveTo>
                <a:cubicBezTo>
                  <a:pt x="2573893" y="4388"/>
                  <a:pt x="3159298" y="301825"/>
                  <a:pt x="3523293" y="811132"/>
                </a:cubicBezTo>
                <a:lnTo>
                  <a:pt x="3830209" y="504216"/>
                </a:lnTo>
                <a:lnTo>
                  <a:pt x="3830209" y="1597974"/>
                </a:lnTo>
                <a:lnTo>
                  <a:pt x="2736450" y="1597974"/>
                </a:lnTo>
                <a:lnTo>
                  <a:pt x="3079535" y="1254889"/>
                </a:lnTo>
                <a:cubicBezTo>
                  <a:pt x="2781093" y="759084"/>
                  <a:pt x="2193496" y="514178"/>
                  <a:pt x="1628358" y="652202"/>
                </a:cubicBezTo>
                <a:cubicBezTo>
                  <a:pt x="1050236" y="793397"/>
                  <a:pt x="635978" y="1301040"/>
                  <a:pt x="613584" y="1895733"/>
                </a:cubicBezTo>
                <a:lnTo>
                  <a:pt x="612000" y="1895674"/>
                </a:lnTo>
                <a:lnTo>
                  <a:pt x="612000" y="1985958"/>
                </a:lnTo>
                <a:lnTo>
                  <a:pt x="0" y="1985958"/>
                </a:lnTo>
                <a:lnTo>
                  <a:pt x="0" y="1837407"/>
                </a:lnTo>
                <a:lnTo>
                  <a:pt x="2787" y="1837407"/>
                </a:lnTo>
                <a:cubicBezTo>
                  <a:pt x="49183" y="983705"/>
                  <a:pt x="649445" y="259216"/>
                  <a:pt x="1482678" y="55715"/>
                </a:cubicBezTo>
                <a:cubicBezTo>
                  <a:pt x="1641057" y="17034"/>
                  <a:pt x="1800644" y="-1063"/>
                  <a:pt x="1958249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4" name="Frame 1"/>
          <p:cNvSpPr>
            <a:spLocks noChangeAspect="1"/>
          </p:cNvSpPr>
          <p:nvPr/>
        </p:nvSpPr>
        <p:spPr>
          <a:xfrm>
            <a:off x="4877636" y="2148638"/>
            <a:ext cx="265696" cy="265696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5" name="Down Arrow 1"/>
          <p:cNvSpPr>
            <a:spLocks noChangeAspect="1"/>
          </p:cNvSpPr>
          <p:nvPr/>
        </p:nvSpPr>
        <p:spPr>
          <a:xfrm>
            <a:off x="3612098" y="2849556"/>
            <a:ext cx="180917" cy="265696"/>
          </a:xfrm>
          <a:custGeom>
            <a:avLst/>
            <a:gdLst/>
            <a:ahLst/>
            <a:cxnLst/>
            <a:rect l="l" t="t" r="r" b="b"/>
            <a:pathLst>
              <a:path w="2745756" h="4032448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6" name="Freeform 14"/>
          <p:cNvSpPr>
            <a:spLocks noChangeAspect="1"/>
          </p:cNvSpPr>
          <p:nvPr/>
        </p:nvSpPr>
        <p:spPr>
          <a:xfrm>
            <a:off x="4088256" y="3634868"/>
            <a:ext cx="286200" cy="326057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7" name="Rounded Rectangle 7"/>
          <p:cNvSpPr>
            <a:spLocks noChangeAspect="1"/>
          </p:cNvSpPr>
          <p:nvPr/>
        </p:nvSpPr>
        <p:spPr>
          <a:xfrm>
            <a:off x="5319802" y="2870860"/>
            <a:ext cx="265696" cy="265667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64687" y="782779"/>
                </a:moveTo>
                <a:cubicBezTo>
                  <a:pt x="2512183" y="782779"/>
                  <a:pt x="2307488" y="987475"/>
                  <a:pt x="2307487" y="1239980"/>
                </a:cubicBezTo>
                <a:cubicBezTo>
                  <a:pt x="2307487" y="1241985"/>
                  <a:pt x="2307500" y="1243987"/>
                  <a:pt x="2308092" y="1245978"/>
                </a:cubicBezTo>
                <a:lnTo>
                  <a:pt x="1570677" y="1632536"/>
                </a:lnTo>
                <a:cubicBezTo>
                  <a:pt x="1488749" y="1552118"/>
                  <a:pt x="1376387" y="1502860"/>
                  <a:pt x="1252520" y="1502859"/>
                </a:cubicBezTo>
                <a:cubicBezTo>
                  <a:pt x="1000014" y="1502859"/>
                  <a:pt x="795319" y="1707555"/>
                  <a:pt x="795319" y="1960060"/>
                </a:cubicBezTo>
                <a:cubicBezTo>
                  <a:pt x="795319" y="2212565"/>
                  <a:pt x="1000014" y="2417260"/>
                  <a:pt x="1252520" y="2417260"/>
                </a:cubicBezTo>
                <a:cubicBezTo>
                  <a:pt x="1361432" y="2417260"/>
                  <a:pt x="1461449" y="2379178"/>
                  <a:pt x="1538674" y="2313987"/>
                </a:cubicBezTo>
                <a:lnTo>
                  <a:pt x="2308734" y="2717656"/>
                </a:lnTo>
                <a:cubicBezTo>
                  <a:pt x="2314220" y="2964461"/>
                  <a:pt x="2516327" y="3162492"/>
                  <a:pt x="2764688" y="3162492"/>
                </a:cubicBezTo>
                <a:cubicBezTo>
                  <a:pt x="3017192" y="3162492"/>
                  <a:pt x="3221888" y="2957797"/>
                  <a:pt x="3221887" y="2705292"/>
                </a:cubicBezTo>
                <a:cubicBezTo>
                  <a:pt x="3221887" y="2452786"/>
                  <a:pt x="3017192" y="2248092"/>
                  <a:pt x="2764688" y="2248092"/>
                </a:cubicBezTo>
                <a:cubicBezTo>
                  <a:pt x="2638870" y="2248092"/>
                  <a:pt x="2524924" y="2298913"/>
                  <a:pt x="2442337" y="2381228"/>
                </a:cubicBezTo>
                <a:lnTo>
                  <a:pt x="1706164" y="1995322"/>
                </a:lnTo>
                <a:lnTo>
                  <a:pt x="1709074" y="1966451"/>
                </a:lnTo>
                <a:lnTo>
                  <a:pt x="2455698" y="1575067"/>
                </a:lnTo>
                <a:cubicBezTo>
                  <a:pt x="2536225" y="1651261"/>
                  <a:pt x="2645094" y="1697180"/>
                  <a:pt x="2764687" y="1697179"/>
                </a:cubicBezTo>
                <a:cubicBezTo>
                  <a:pt x="3017193" y="1697180"/>
                  <a:pt x="3221887" y="1492485"/>
                  <a:pt x="3221888" y="1239980"/>
                </a:cubicBezTo>
                <a:cubicBezTo>
                  <a:pt x="3221887" y="987475"/>
                  <a:pt x="3017193" y="782779"/>
                  <a:pt x="2764687" y="782779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8" name="Rounded Rectangle 1"/>
          <p:cNvSpPr>
            <a:spLocks noChangeAspect="1"/>
          </p:cNvSpPr>
          <p:nvPr/>
        </p:nvSpPr>
        <p:spPr>
          <a:xfrm rot="2648398">
            <a:off x="4897072" y="3549812"/>
            <a:ext cx="125402" cy="320720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40" name="Hexagon 39"/>
          <p:cNvSpPr/>
          <p:nvPr/>
        </p:nvSpPr>
        <p:spPr>
          <a:xfrm rot="19747125">
            <a:off x="4453403" y="1462934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Hexagon 40"/>
          <p:cNvSpPr/>
          <p:nvPr/>
        </p:nvSpPr>
        <p:spPr>
          <a:xfrm rot="19747125">
            <a:off x="5712995" y="2187687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Hexagon 41"/>
          <p:cNvSpPr/>
          <p:nvPr/>
        </p:nvSpPr>
        <p:spPr>
          <a:xfrm rot="19747125">
            <a:off x="5716552" y="3652955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Hexagon 42"/>
          <p:cNvSpPr/>
          <p:nvPr/>
        </p:nvSpPr>
        <p:spPr>
          <a:xfrm rot="19747125">
            <a:off x="4453403" y="4364811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Hexagon 43"/>
          <p:cNvSpPr/>
          <p:nvPr/>
        </p:nvSpPr>
        <p:spPr>
          <a:xfrm rot="19747125">
            <a:off x="3195374" y="3670708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Hexagon 44"/>
          <p:cNvSpPr/>
          <p:nvPr/>
        </p:nvSpPr>
        <p:spPr>
          <a:xfrm rot="19747125">
            <a:off x="3208682" y="2217077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 3"/>
          <p:cNvSpPr/>
          <p:nvPr>
            <p:custDataLst>
              <p:tags r:id="rId1"/>
            </p:custDataLst>
          </p:nvPr>
        </p:nvSpPr>
        <p:spPr>
          <a:xfrm>
            <a:off x="595313" y="2928938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前端交互层</a:t>
            </a:r>
            <a:endParaRPr lang="en-US" sz="1200" dirty="0"/>
          </a:p>
        </p:txBody>
      </p:sp>
      <p:sp>
        <p:nvSpPr>
          <p:cNvPr id="9" name="Text 4"/>
          <p:cNvSpPr/>
          <p:nvPr>
            <p:custDataLst>
              <p:tags r:id="rId2"/>
            </p:custDataLst>
          </p:nvPr>
        </p:nvSpPr>
        <p:spPr>
          <a:xfrm>
            <a:off x="595313" y="3181350"/>
            <a:ext cx="236220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基于React与Ant Design构建运维控制台和区块链浏览器，实现操作可视化。提供用户友好的界面支持实时审计功能，增强系统透明度。</a:t>
            </a:r>
            <a:endParaRPr lang="en-US" sz="1050" dirty="0"/>
          </a:p>
        </p:txBody>
      </p:sp>
      <p:sp>
        <p:nvSpPr>
          <p:cNvPr id="38" name="Text 5"/>
          <p:cNvSpPr/>
          <p:nvPr>
            <p:custDataLst>
              <p:tags r:id="rId3"/>
            </p:custDataLst>
          </p:nvPr>
        </p:nvSpPr>
        <p:spPr>
          <a:xfrm>
            <a:off x="701993" y="159067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后端架构设计</a:t>
            </a:r>
            <a:endParaRPr lang="en-US" sz="1200" dirty="0"/>
          </a:p>
        </p:txBody>
      </p:sp>
      <p:sp>
        <p:nvSpPr>
          <p:cNvPr id="39" name="Text 6"/>
          <p:cNvSpPr/>
          <p:nvPr>
            <p:custDataLst>
              <p:tags r:id="rId4"/>
            </p:custDataLst>
          </p:nvPr>
        </p:nvSpPr>
        <p:spPr>
          <a:xfrm>
            <a:off x="701993" y="1843088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采用Python事件驱动架构，提升系统响应效率。集成七类专业化Agent，分别负责数据采集、分析与协同决策任务。</a:t>
            </a:r>
            <a:endParaRPr lang="en-US" sz="1050" dirty="0"/>
          </a:p>
        </p:txBody>
      </p:sp>
      <p:sp>
        <p:nvSpPr>
          <p:cNvPr id="46" name="Text 7"/>
          <p:cNvSpPr/>
          <p:nvPr>
            <p:custDataLst>
              <p:tags r:id="rId5"/>
            </p:custDataLst>
          </p:nvPr>
        </p:nvSpPr>
        <p:spPr>
          <a:xfrm>
            <a:off x="6178868" y="161163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底层区块链</a:t>
            </a:r>
            <a:endParaRPr lang="en-US" sz="1200" dirty="0"/>
          </a:p>
        </p:txBody>
      </p:sp>
      <p:sp>
        <p:nvSpPr>
          <p:cNvPr id="47" name="Text 8"/>
          <p:cNvSpPr/>
          <p:nvPr>
            <p:custDataLst>
              <p:tags r:id="rId6"/>
            </p:custDataLst>
          </p:nvPr>
        </p:nvSpPr>
        <p:spPr>
          <a:xfrm>
            <a:off x="6178868" y="186404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使用轻量级内存区块链技术，支持交易验证与出块流程。生成Merkle根确保数据完整性，保障流程可追溯与防篡改。</a:t>
            </a:r>
            <a:endParaRPr lang="en-US" sz="1050" dirty="0"/>
          </a:p>
        </p:txBody>
      </p:sp>
      <p:sp>
        <p:nvSpPr>
          <p:cNvPr id="48" name="Text 9"/>
          <p:cNvSpPr/>
          <p:nvPr>
            <p:custDataLst>
              <p:tags r:id="rId7"/>
            </p:custDataLst>
          </p:nvPr>
        </p:nvSpPr>
        <p:spPr>
          <a:xfrm>
            <a:off x="6186488" y="30337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系统协作机制</a:t>
            </a:r>
            <a:endParaRPr lang="en-US" sz="1200" dirty="0"/>
          </a:p>
        </p:txBody>
      </p:sp>
      <p:sp>
        <p:nvSpPr>
          <p:cNvPr id="49" name="Text 10"/>
          <p:cNvSpPr/>
          <p:nvPr>
            <p:custDataLst>
              <p:tags r:id="rId8"/>
            </p:custDataLst>
          </p:nvPr>
        </p:nvSpPr>
        <p:spPr>
          <a:xfrm>
            <a:off x="6186488" y="32861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前后端与底层链协同工作，实现高效信息流转。整体架构强化安全性与实时性，支持自动化运维与审计闭环。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42570" y="149860"/>
            <a:ext cx="8679815" cy="647700"/>
          </a:xfrm>
        </p:spPr>
        <p:txBody>
          <a:bodyPr/>
          <a:lstStyle/>
          <a:p>
            <a:r>
              <a:rPr lang="zh-CN" altLang="en-US" sz="2400" dirty="0"/>
              <a:t>多智能体架构设计：</a:t>
            </a:r>
            <a:r>
              <a:rPr lang="en-US" altLang="zh-CN" sz="2400" dirty="0"/>
              <a:t>7</a:t>
            </a:r>
            <a:r>
              <a:rPr lang="zh-CN" altLang="en-US" sz="2400" dirty="0"/>
              <a:t>类专业化</a:t>
            </a:r>
            <a:r>
              <a:rPr lang="en-US" altLang="zh-CN" sz="2400" dirty="0"/>
              <a:t>Agent</a:t>
            </a:r>
            <a:r>
              <a:rPr lang="zh-CN" altLang="en-US" sz="2400" dirty="0"/>
              <a:t>基于</a:t>
            </a:r>
            <a:r>
              <a:rPr lang="en-US" altLang="zh-CN" sz="2400" dirty="0"/>
              <a:t>ReAct/Direct Answer</a:t>
            </a:r>
            <a:r>
              <a:rPr lang="zh-CN" altLang="en-US" sz="2400" dirty="0"/>
              <a:t>双模式进行协同推理</a:t>
            </a:r>
            <a:endParaRPr lang="zh-CN" altLang="en-US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3127961" y="4016010"/>
            <a:ext cx="2518133" cy="630947"/>
            <a:chOff x="2833739" y="5301208"/>
            <a:chExt cx="3357511" cy="841262"/>
          </a:xfrm>
        </p:grpSpPr>
        <p:sp>
          <p:nvSpPr>
            <p:cNvPr id="4" name="Oval 3"/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025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025" dirty="0"/>
            </a:p>
          </p:txBody>
        </p:sp>
      </p:grpSp>
      <p:sp>
        <p:nvSpPr>
          <p:cNvPr id="10" name="Hexagon 9"/>
          <p:cNvSpPr/>
          <p:nvPr/>
        </p:nvSpPr>
        <p:spPr>
          <a:xfrm rot="19623142">
            <a:off x="3501653" y="2228986"/>
            <a:ext cx="336042" cy="288036"/>
          </a:xfrm>
          <a:prstGeom prst="hexagon">
            <a:avLst>
              <a:gd name="adj" fmla="val 31719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Hexagon 17"/>
          <p:cNvSpPr/>
          <p:nvPr/>
        </p:nvSpPr>
        <p:spPr>
          <a:xfrm rot="19747498">
            <a:off x="3511851" y="3331464"/>
            <a:ext cx="336213" cy="288437"/>
          </a:xfrm>
          <a:prstGeom prst="hexagon">
            <a:avLst>
              <a:gd name="adj" fmla="val 28809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017654" y="1494774"/>
            <a:ext cx="1052057" cy="2818599"/>
            <a:chOff x="2411760" y="1109886"/>
            <a:chExt cx="1752575" cy="4695378"/>
          </a:xfrm>
        </p:grpSpPr>
        <p:sp>
          <p:nvSpPr>
            <p:cNvPr id="23" name="Rectangle 22"/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527050" prstMaterial="matte">
              <a:extrusionClr>
                <a:schemeClr val="accent5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457200" prstMaterial="matte">
              <a:extrusionClr>
                <a:schemeClr val="accent4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obliqueBottomRight"/>
              <a:lightRig rig="balanced" dir="t"/>
            </a:scene3d>
            <a:sp3d extrusionH="508000" prstMaterial="matte">
              <a:extrusionClr>
                <a:schemeClr val="accent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Left"/>
              <a:lightRig rig="balanced" dir="t"/>
            </a:scene3d>
            <a:sp3d extrusionH="508000" prstMaterial="matte">
              <a:extrusionClr>
                <a:schemeClr val="accent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28" name="Hexagon 27"/>
          <p:cNvSpPr/>
          <p:nvPr/>
        </p:nvSpPr>
        <p:spPr>
          <a:xfrm rot="19623142">
            <a:off x="5326134" y="3868349"/>
            <a:ext cx="336042" cy="283463"/>
          </a:xfrm>
          <a:prstGeom prst="hexagon">
            <a:avLst>
              <a:gd name="adj" fmla="val 31328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 rot="2700000">
            <a:off x="4682365" y="2149529"/>
            <a:ext cx="199440" cy="35755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3" name="Rectangle 9"/>
          <p:cNvSpPr/>
          <p:nvPr/>
        </p:nvSpPr>
        <p:spPr>
          <a:xfrm>
            <a:off x="4187909" y="1659647"/>
            <a:ext cx="247097" cy="2313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4" name="Rectangle 36"/>
          <p:cNvSpPr/>
          <p:nvPr/>
        </p:nvSpPr>
        <p:spPr>
          <a:xfrm>
            <a:off x="4142979" y="2780667"/>
            <a:ext cx="292028" cy="24411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5" name="Round Same Side Corner Rectangle 36"/>
          <p:cNvSpPr>
            <a:spLocks noChangeAspect="1"/>
          </p:cNvSpPr>
          <p:nvPr/>
        </p:nvSpPr>
        <p:spPr>
          <a:xfrm>
            <a:off x="4163939" y="3908974"/>
            <a:ext cx="297000" cy="23481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6" name="Oval 21"/>
          <p:cNvSpPr>
            <a:spLocks noChangeAspect="1"/>
          </p:cNvSpPr>
          <p:nvPr/>
        </p:nvSpPr>
        <p:spPr>
          <a:xfrm>
            <a:off x="4666100" y="3337293"/>
            <a:ext cx="266007" cy="26822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7" name="Rectangle 16"/>
          <p:cNvSpPr/>
          <p:nvPr/>
        </p:nvSpPr>
        <p:spPr>
          <a:xfrm rot="2700000">
            <a:off x="3607953" y="2260669"/>
            <a:ext cx="125316" cy="22466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0" name="Round Same Side Corner Rectangle 36"/>
          <p:cNvSpPr>
            <a:spLocks noChangeAspect="1"/>
          </p:cNvSpPr>
          <p:nvPr/>
        </p:nvSpPr>
        <p:spPr>
          <a:xfrm>
            <a:off x="5390342" y="3942222"/>
            <a:ext cx="186617" cy="1475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1" name="Oval 21"/>
          <p:cNvSpPr>
            <a:spLocks noChangeAspect="1"/>
          </p:cNvSpPr>
          <p:nvPr/>
        </p:nvSpPr>
        <p:spPr>
          <a:xfrm>
            <a:off x="3596387" y="3391413"/>
            <a:ext cx="167142" cy="1685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3" name="Text 4"/>
          <p:cNvSpPr/>
          <p:nvPr>
            <p:custDataLst>
              <p:tags r:id="rId1"/>
            </p:custDataLst>
          </p:nvPr>
        </p:nvSpPr>
        <p:spPr>
          <a:xfrm>
            <a:off x="875030" y="184118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专业分工明确</a:t>
            </a:r>
            <a:endParaRPr lang="en-US" sz="1200" dirty="0"/>
          </a:p>
        </p:txBody>
      </p:sp>
      <p:sp>
        <p:nvSpPr>
          <p:cNvPr id="44" name="Text 5"/>
          <p:cNvSpPr/>
          <p:nvPr>
            <p:custDataLst>
              <p:tags r:id="rId2"/>
            </p:custDataLst>
          </p:nvPr>
        </p:nvSpPr>
        <p:spPr>
          <a:xfrm>
            <a:off x="875030" y="208883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系统构建7类AI Agent，涵盖告警接收、数据采集、依赖分析等角色，实现运维任务的精细化拆解与高效协作。</a:t>
            </a:r>
            <a:endParaRPr lang="en-US" sz="1050" dirty="0"/>
          </a:p>
        </p:txBody>
      </p:sp>
      <p:sp>
        <p:nvSpPr>
          <p:cNvPr id="46" name="Text 7"/>
          <p:cNvSpPr/>
          <p:nvPr>
            <p:custDataLst>
              <p:tags r:id="rId3"/>
            </p:custDataLst>
          </p:nvPr>
        </p:nvSpPr>
        <p:spPr>
          <a:xfrm>
            <a:off x="908050" y="302863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双模式推理机制</a:t>
            </a:r>
            <a:endParaRPr lang="en-US" sz="1200" dirty="0"/>
          </a:p>
        </p:txBody>
      </p:sp>
      <p:sp>
        <p:nvSpPr>
          <p:cNvPr id="47" name="Text 8"/>
          <p:cNvSpPr/>
          <p:nvPr>
            <p:custDataLst>
              <p:tags r:id="rId4"/>
            </p:custDataLst>
          </p:nvPr>
        </p:nvSpPr>
        <p:spPr>
          <a:xfrm>
            <a:off x="908050" y="3276283"/>
            <a:ext cx="24130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Agent采用ReAct（推理+行动）与Direct Answer（直接应答）双模式，动态适配任务复杂度，提升决策准确性与响应效率。</a:t>
            </a:r>
            <a:endParaRPr lang="en-US" sz="1050" dirty="0"/>
          </a:p>
        </p:txBody>
      </p:sp>
      <p:sp>
        <p:nvSpPr>
          <p:cNvPr id="49" name="Text 10"/>
          <p:cNvSpPr/>
          <p:nvPr>
            <p:custDataLst>
              <p:tags r:id="rId5"/>
            </p:custDataLst>
          </p:nvPr>
        </p:nvSpPr>
        <p:spPr>
          <a:xfrm>
            <a:off x="5814060" y="358997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协同流程规范</a:t>
            </a:r>
            <a:endParaRPr lang="en-US" sz="1200" dirty="0"/>
          </a:p>
        </p:txBody>
      </p:sp>
      <p:sp>
        <p:nvSpPr>
          <p:cNvPr id="50" name="Text 11"/>
          <p:cNvSpPr/>
          <p:nvPr>
            <p:custDataLst>
              <p:tags r:id="rId6"/>
            </p:custDataLst>
          </p:nvPr>
        </p:nvSpPr>
        <p:spPr>
          <a:xfrm>
            <a:off x="5814060" y="383762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通过标准化工作流约束Agent交互顺序，确保各环节有序衔接，避免信息断层与重复推理，增强系统整体可控性。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48310" y="140335"/>
            <a:ext cx="7430770" cy="686435"/>
          </a:xfrm>
        </p:spPr>
        <p:txBody>
          <a:bodyPr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区块链启发式共识机制：动态权重分配与双阈值投票策略，有效抑制LLM幻觉问题</a:t>
            </a:r>
            <a:endParaRPr lang="en-US" altLang="en-US" sz="18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sp>
        <p:nvSpPr>
          <p:cNvPr id="21" name="자유형: 도형 20"/>
          <p:cNvSpPr/>
          <p:nvPr/>
        </p:nvSpPr>
        <p:spPr>
          <a:xfrm>
            <a:off x="2141696" y="1248965"/>
            <a:ext cx="2592000" cy="1408510"/>
          </a:xfrm>
          <a:custGeom>
            <a:avLst/>
            <a:gdLst>
              <a:gd name="connsiteX0" fmla="*/ 0 w 3456000"/>
              <a:gd name="connsiteY0" fmla="*/ 0 h 1878013"/>
              <a:gd name="connsiteX1" fmla="*/ 3456000 w 3456000"/>
              <a:gd name="connsiteY1" fmla="*/ 0 h 1878013"/>
              <a:gd name="connsiteX2" fmla="*/ 3456000 w 3456000"/>
              <a:gd name="connsiteY2" fmla="*/ 1878013 h 1878013"/>
              <a:gd name="connsiteX3" fmla="*/ 3371363 w 3456000"/>
              <a:gd name="connsiteY3" fmla="*/ 1878013 h 1878013"/>
              <a:gd name="connsiteX4" fmla="*/ 3371363 w 3456000"/>
              <a:gd name="connsiteY4" fmla="*/ 84637 h 1878013"/>
              <a:gd name="connsiteX5" fmla="*/ 84637 w 3456000"/>
              <a:gd name="connsiteY5" fmla="*/ 84637 h 1878013"/>
              <a:gd name="connsiteX6" fmla="*/ 84637 w 3456000"/>
              <a:gd name="connsiteY6" fmla="*/ 1878013 h 1878013"/>
              <a:gd name="connsiteX7" fmla="*/ 0 w 3456000"/>
              <a:gd name="connsiteY7" fmla="*/ 1878013 h 18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1878013">
                <a:moveTo>
                  <a:pt x="0" y="0"/>
                </a:moveTo>
                <a:lnTo>
                  <a:pt x="3456000" y="0"/>
                </a:lnTo>
                <a:lnTo>
                  <a:pt x="3456000" y="1878013"/>
                </a:lnTo>
                <a:lnTo>
                  <a:pt x="3371363" y="1878013"/>
                </a:lnTo>
                <a:lnTo>
                  <a:pt x="3371363" y="84637"/>
                </a:lnTo>
                <a:lnTo>
                  <a:pt x="84637" y="84637"/>
                </a:lnTo>
                <a:lnTo>
                  <a:pt x="84637" y="1878013"/>
                </a:lnTo>
                <a:lnTo>
                  <a:pt x="0" y="18780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24" name="자유형: 도형 23"/>
          <p:cNvSpPr/>
          <p:nvPr/>
        </p:nvSpPr>
        <p:spPr>
          <a:xfrm>
            <a:off x="4672467" y="2657475"/>
            <a:ext cx="2592000" cy="2041922"/>
          </a:xfrm>
          <a:custGeom>
            <a:avLst/>
            <a:gdLst>
              <a:gd name="connsiteX0" fmla="*/ 0 w 3456000"/>
              <a:gd name="connsiteY0" fmla="*/ 0 h 2722562"/>
              <a:gd name="connsiteX1" fmla="*/ 84637 w 3456000"/>
              <a:gd name="connsiteY1" fmla="*/ 0 h 2722562"/>
              <a:gd name="connsiteX2" fmla="*/ 84637 w 3456000"/>
              <a:gd name="connsiteY2" fmla="*/ 2637925 h 2722562"/>
              <a:gd name="connsiteX3" fmla="*/ 3371363 w 3456000"/>
              <a:gd name="connsiteY3" fmla="*/ 2637925 h 2722562"/>
              <a:gd name="connsiteX4" fmla="*/ 3371363 w 3456000"/>
              <a:gd name="connsiteY4" fmla="*/ 0 h 2722562"/>
              <a:gd name="connsiteX5" fmla="*/ 3456000 w 3456000"/>
              <a:gd name="connsiteY5" fmla="*/ 0 h 2722562"/>
              <a:gd name="connsiteX6" fmla="*/ 3456000 w 3456000"/>
              <a:gd name="connsiteY6" fmla="*/ 2722562 h 2722562"/>
              <a:gd name="connsiteX7" fmla="*/ 0 w 3456000"/>
              <a:gd name="connsiteY7" fmla="*/ 2722562 h 272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2722562">
                <a:moveTo>
                  <a:pt x="0" y="0"/>
                </a:moveTo>
                <a:lnTo>
                  <a:pt x="84637" y="0"/>
                </a:lnTo>
                <a:lnTo>
                  <a:pt x="84637" y="2637925"/>
                </a:lnTo>
                <a:lnTo>
                  <a:pt x="3371363" y="2637925"/>
                </a:lnTo>
                <a:lnTo>
                  <a:pt x="3371363" y="0"/>
                </a:lnTo>
                <a:lnTo>
                  <a:pt x="3456000" y="0"/>
                </a:lnTo>
                <a:lnTo>
                  <a:pt x="3456000" y="2722562"/>
                </a:lnTo>
                <a:lnTo>
                  <a:pt x="0" y="27225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pic>
        <p:nvPicPr>
          <p:cNvPr id="2" name="Image 1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333" b="8333"/>
          <a:stretch>
            <a:fillRect/>
          </a:stretch>
        </p:blipFill>
        <p:spPr>
          <a:xfrm>
            <a:off x="2530475" y="1354455"/>
            <a:ext cx="1714500" cy="1428750"/>
          </a:xfrm>
          <a:prstGeom prst="rect">
            <a:avLst/>
          </a:prstGeom>
        </p:spPr>
      </p:pic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388620" y="14897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动态权重分配</a:t>
            </a:r>
            <a:endParaRPr 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388620" y="173736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基于Agent历史表现（信誉分+质押Token）动态调整投票权重，提升高可信Agent的决策影响力。</a:t>
            </a: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8333" b="8333"/>
          <a:stretch>
            <a:fillRect/>
          </a:stretch>
        </p:blipFill>
        <p:spPr>
          <a:xfrm>
            <a:off x="2530475" y="2964180"/>
            <a:ext cx="1714500" cy="1428750"/>
          </a:xfrm>
          <a:prstGeom prst="rect">
            <a:avLst/>
          </a:prstGeom>
        </p:spPr>
      </p:pic>
      <p:sp>
        <p:nvSpPr>
          <p:cNvPr id="10" name="Text 5"/>
          <p:cNvSpPr/>
          <p:nvPr>
            <p:custDataLst>
              <p:tags r:id="rId7"/>
            </p:custDataLst>
          </p:nvPr>
        </p:nvSpPr>
        <p:spPr>
          <a:xfrm>
            <a:off x="427355" y="31280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双阈值共识</a:t>
            </a:r>
            <a:endParaRPr lang="en-US" sz="1200" dirty="0"/>
          </a:p>
        </p:txBody>
      </p:sp>
      <p:sp>
        <p:nvSpPr>
          <p:cNvPr id="5" name="Text 6"/>
          <p:cNvSpPr/>
          <p:nvPr>
            <p:custDataLst>
              <p:tags r:id="rId8"/>
            </p:custDataLst>
          </p:nvPr>
        </p:nvSpPr>
        <p:spPr>
          <a:xfrm>
            <a:off x="427355" y="337566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设定支持率与全网权重双阈值，确保提案需同时满足多数同意和关键节点认可才能通过。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t="8333" b="8333"/>
          <a:stretch>
            <a:fillRect/>
          </a:stretch>
        </p:blipFill>
        <p:spPr>
          <a:xfrm>
            <a:off x="4772660" y="1356360"/>
            <a:ext cx="1714500" cy="1428750"/>
          </a:xfrm>
          <a:prstGeom prst="rect">
            <a:avLst/>
          </a:prstGeom>
        </p:spPr>
      </p:pic>
      <p:sp>
        <p:nvSpPr>
          <p:cNvPr id="13" name="Text 7"/>
          <p:cNvSpPr/>
          <p:nvPr>
            <p:custDataLst>
              <p:tags r:id="rId11"/>
            </p:custDataLst>
          </p:nvPr>
        </p:nvSpPr>
        <p:spPr>
          <a:xfrm>
            <a:off x="6767195" y="14897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抑制LLM幻觉</a:t>
            </a:r>
            <a:endParaRPr 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4" name="Text 8"/>
          <p:cNvSpPr/>
          <p:nvPr>
            <p:custDataLst>
              <p:tags r:id="rId12"/>
            </p:custDataLst>
          </p:nvPr>
        </p:nvSpPr>
        <p:spPr>
          <a:xfrm>
            <a:off x="6767195" y="1737360"/>
            <a:ext cx="17145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通过链上投票博弈强制多视角验证，避免单一Agent因语义偏差输出虚假根因结论。</a:t>
            </a: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rcRect t="8333" b="8333"/>
          <a:stretch>
            <a:fillRect/>
          </a:stretch>
        </p:blipFill>
        <p:spPr>
          <a:xfrm>
            <a:off x="5189855" y="2964180"/>
            <a:ext cx="1714500" cy="1428750"/>
          </a:xfrm>
          <a:prstGeom prst="rect">
            <a:avLst/>
          </a:prstGeom>
        </p:spPr>
      </p:pic>
      <p:sp>
        <p:nvSpPr>
          <p:cNvPr id="19" name="Text 9"/>
          <p:cNvSpPr/>
          <p:nvPr>
            <p:custDataLst>
              <p:tags r:id="rId15"/>
            </p:custDataLst>
          </p:nvPr>
        </p:nvSpPr>
        <p:spPr>
          <a:xfrm>
            <a:off x="7360920" y="32004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共识流程保障</a:t>
            </a:r>
            <a:endParaRPr lang="en-US" sz="1200" dirty="0"/>
          </a:p>
        </p:txBody>
      </p:sp>
      <p:sp>
        <p:nvSpPr>
          <p:cNvPr id="20" name="Text 10"/>
          <p:cNvSpPr/>
          <p:nvPr>
            <p:custDataLst>
              <p:tags r:id="rId16"/>
            </p:custDataLst>
          </p:nvPr>
        </p:nvSpPr>
        <p:spPr>
          <a:xfrm>
            <a:off x="7360920" y="34480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所有分析结果须经共识阶段确认，未达标提案将被驳回并触发重新评估，确保决策稳健性。</a:t>
            </a:r>
            <a:endParaRPr lang="en-US" sz="1050" dirty="0"/>
          </a:p>
        </p:txBody>
      </p:sp>
    </p:spTree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4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2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1755" y="977265"/>
            <a:ext cx="2586355" cy="3343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经济激励模型预留接口：OpsToken质押、奖励与罚没机制，为可信协作提供经济基础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790575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875" dirty="0"/>
          </a:p>
        </p:txBody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733425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引入价值媒介</a:t>
            </a:r>
            <a:endParaRPr lang="en-US" sz="1200" dirty="0"/>
          </a:p>
        </p:txBody>
      </p:sp>
      <p:sp>
        <p:nvSpPr>
          <p:cNvPr id="9" name="Text 5"/>
          <p:cNvSpPr/>
          <p:nvPr>
            <p:custDataLst>
              <p:tags r:id="rId5"/>
            </p:custDataLst>
          </p:nvPr>
        </p:nvSpPr>
        <p:spPr>
          <a:xfrm>
            <a:off x="733425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通过OpsToken实现系统内价值流通。支持Agent间激励结算。强化各主体责任绑定关系。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0" name="Text 6"/>
          <p:cNvSpPr/>
          <p:nvPr>
            <p:custDataLst>
              <p:tags r:id="rId6"/>
            </p:custDataLst>
          </p:nvPr>
        </p:nvSpPr>
        <p:spPr>
          <a:xfrm>
            <a:off x="2757488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875" dirty="0"/>
          </a:p>
        </p:txBody>
      </p:sp>
      <p:sp>
        <p:nvSpPr>
          <p:cNvPr id="11" name="Text 7"/>
          <p:cNvSpPr/>
          <p:nvPr>
            <p:custDataLst>
              <p:tags r:id="rId7"/>
            </p:custDataLst>
          </p:nvPr>
        </p:nvSpPr>
        <p:spPr>
          <a:xfrm>
            <a:off x="2700338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质押参与共识</a:t>
            </a:r>
            <a:endParaRPr lang="en-US" sz="1200" dirty="0"/>
          </a:p>
        </p:txBody>
      </p:sp>
      <p:sp>
        <p:nvSpPr>
          <p:cNvPr id="12" name="Text 8"/>
          <p:cNvSpPr/>
          <p:nvPr>
            <p:custDataLst>
              <p:tags r:id="rId8"/>
            </p:custDataLst>
          </p:nvPr>
        </p:nvSpPr>
        <p:spPr>
          <a:xfrm>
            <a:off x="2700338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Agent需质押Token加入网络。质押金额影响投票权重。确保参与门槛与责任感。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3" name="Text 9"/>
          <p:cNvSpPr/>
          <p:nvPr>
            <p:custDataLst>
              <p:tags r:id="rId9"/>
            </p:custDataLst>
          </p:nvPr>
        </p:nvSpPr>
        <p:spPr>
          <a:xfrm>
            <a:off x="4724400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875" dirty="0"/>
          </a:p>
        </p:txBody>
      </p:sp>
      <p:sp>
        <p:nvSpPr>
          <p:cNvPr id="14" name="Text 10"/>
          <p:cNvSpPr/>
          <p:nvPr>
            <p:custDataLst>
              <p:tags r:id="rId10"/>
            </p:custDataLst>
          </p:nvPr>
        </p:nvSpPr>
        <p:spPr>
          <a:xfrm>
            <a:off x="4667250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信誉联动机制</a:t>
            </a:r>
            <a:endParaRPr lang="en-US" sz="1200" dirty="0"/>
          </a:p>
        </p:txBody>
      </p:sp>
      <p:sp>
        <p:nvSpPr>
          <p:cNvPr id="15" name="Text 11"/>
          <p:cNvSpPr/>
          <p:nvPr>
            <p:custDataLst>
              <p:tags r:id="rId11"/>
            </p:custDataLst>
          </p:nvPr>
        </p:nvSpPr>
        <p:spPr>
          <a:xfrm>
            <a:off x="4667250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投票权由信誉分和质押共同决定。促进长期良好行为积累。防止恶意节点主导决策。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6" name="Text 12"/>
          <p:cNvSpPr/>
          <p:nvPr>
            <p:custDataLst>
              <p:tags r:id="rId12"/>
            </p:custDataLst>
          </p:nvPr>
        </p:nvSpPr>
        <p:spPr>
          <a:xfrm>
            <a:off x="6691313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04</a:t>
            </a:r>
            <a:endParaRPr lang="en-US" sz="1875" dirty="0"/>
          </a:p>
        </p:txBody>
      </p:sp>
      <p:sp>
        <p:nvSpPr>
          <p:cNvPr id="17" name="Text 13"/>
          <p:cNvSpPr/>
          <p:nvPr>
            <p:custDataLst>
              <p:tags r:id="rId13"/>
            </p:custDataLst>
          </p:nvPr>
        </p:nvSpPr>
        <p:spPr>
          <a:xfrm>
            <a:off x="6634163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激励奖励规则</a:t>
            </a:r>
            <a:endParaRPr lang="en-US" sz="1200" dirty="0"/>
          </a:p>
        </p:txBody>
      </p:sp>
      <p:sp>
        <p:nvSpPr>
          <p:cNvPr id="18" name="Text 14"/>
          <p:cNvSpPr/>
          <p:nvPr>
            <p:custDataLst>
              <p:tags r:id="rId14"/>
            </p:custDataLst>
          </p:nvPr>
        </p:nvSpPr>
        <p:spPr>
          <a:xfrm>
            <a:off x="6634163" y="2210753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对正确提案给予Token奖励。鼓励高质量输出与贡献。提升系统整体效能。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9" name="Text 15"/>
          <p:cNvSpPr/>
          <p:nvPr>
            <p:custDataLst>
              <p:tags r:id="rId15"/>
            </p:custDataLst>
          </p:nvPr>
        </p:nvSpPr>
        <p:spPr>
          <a:xfrm>
            <a:off x="790575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05</a:t>
            </a:r>
            <a:endParaRPr lang="en-US" sz="1875" dirty="0"/>
          </a:p>
        </p:txBody>
      </p:sp>
      <p:sp>
        <p:nvSpPr>
          <p:cNvPr id="20" name="Text 16"/>
          <p:cNvSpPr/>
          <p:nvPr>
            <p:custDataLst>
              <p:tags r:id="rId16"/>
            </p:custDataLst>
          </p:nvPr>
        </p:nvSpPr>
        <p:spPr>
          <a:xfrm>
            <a:off x="733425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惩罚约束机制</a:t>
            </a:r>
            <a:endParaRPr lang="en-US" sz="1200" dirty="0"/>
          </a:p>
        </p:txBody>
      </p:sp>
      <p:sp>
        <p:nvSpPr>
          <p:cNvPr id="21" name="Text 17"/>
          <p:cNvSpPr/>
          <p:nvPr>
            <p:custDataLst>
              <p:tags r:id="rId17"/>
            </p:custDataLst>
          </p:nvPr>
        </p:nvSpPr>
        <p:spPr>
          <a:xfrm>
            <a:off x="733425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错误行为将被罚没质押金。有效遏制幻觉与低质输出。增强系统安全性与可信度。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2" name="Text 18"/>
          <p:cNvSpPr/>
          <p:nvPr>
            <p:custDataLst>
              <p:tags r:id="rId18"/>
            </p:custDataLst>
          </p:nvPr>
        </p:nvSpPr>
        <p:spPr>
          <a:xfrm>
            <a:off x="2757488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06</a:t>
            </a:r>
            <a:endParaRPr lang="en-US" sz="1875" dirty="0"/>
          </a:p>
        </p:txBody>
      </p:sp>
      <p:sp>
        <p:nvSpPr>
          <p:cNvPr id="23" name="Text 19"/>
          <p:cNvSpPr/>
          <p:nvPr>
            <p:custDataLst>
              <p:tags r:id="rId19"/>
            </p:custDataLst>
          </p:nvPr>
        </p:nvSpPr>
        <p:spPr>
          <a:xfrm>
            <a:off x="2700338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保障系统可靠</a:t>
            </a:r>
            <a:endParaRPr lang="en-US" sz="1200" dirty="0"/>
          </a:p>
        </p:txBody>
      </p:sp>
      <p:sp>
        <p:nvSpPr>
          <p:cNvPr id="24" name="Text 20"/>
          <p:cNvSpPr/>
          <p:nvPr>
            <p:custDataLst>
              <p:tags r:id="rId20"/>
            </p:custDataLst>
          </p:nvPr>
        </p:nvSpPr>
        <p:spPr>
          <a:xfrm>
            <a:off x="2700338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通过奖惩机制规范Agent行为。降低系统运行风险。提升决策一致性与稳定性。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5" name="Text 21"/>
          <p:cNvSpPr/>
          <p:nvPr>
            <p:custDataLst>
              <p:tags r:id="rId21"/>
            </p:custDataLst>
          </p:nvPr>
        </p:nvSpPr>
        <p:spPr>
          <a:xfrm>
            <a:off x="4724400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07</a:t>
            </a:r>
            <a:endParaRPr lang="en-US" sz="1875" dirty="0"/>
          </a:p>
        </p:txBody>
      </p:sp>
      <p:sp>
        <p:nvSpPr>
          <p:cNvPr id="26" name="Text 22"/>
          <p:cNvSpPr/>
          <p:nvPr>
            <p:custDataLst>
              <p:tags r:id="rId22"/>
            </p:custDataLst>
          </p:nvPr>
        </p:nvSpPr>
        <p:spPr>
          <a:xfrm>
            <a:off x="4667250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构建治理模型</a:t>
            </a:r>
            <a:endParaRPr lang="en-US" sz="1200" dirty="0"/>
          </a:p>
        </p:txBody>
      </p:sp>
      <p:sp>
        <p:nvSpPr>
          <p:cNvPr id="27" name="Text 23"/>
          <p:cNvSpPr/>
          <p:nvPr>
            <p:custDataLst>
              <p:tags r:id="rId23"/>
            </p:custDataLst>
          </p:nvPr>
        </p:nvSpPr>
        <p:spPr>
          <a:xfrm>
            <a:off x="4667250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形成基于Token的自治体系。实现去中心化协作治理。推动系统可持续发展。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8" name="Text 24"/>
          <p:cNvSpPr/>
          <p:nvPr>
            <p:custDataLst>
              <p:tags r:id="rId24"/>
            </p:custDataLst>
          </p:nvPr>
        </p:nvSpPr>
        <p:spPr>
          <a:xfrm>
            <a:off x="6691313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08</a:t>
            </a:r>
            <a:endParaRPr lang="en-US" sz="1875" dirty="0"/>
          </a:p>
        </p:txBody>
      </p:sp>
      <p:sp>
        <p:nvSpPr>
          <p:cNvPr id="29" name="Text 25"/>
          <p:cNvSpPr/>
          <p:nvPr>
            <p:custDataLst>
              <p:tags r:id="rId25"/>
            </p:custDataLst>
          </p:nvPr>
        </p:nvSpPr>
        <p:spPr>
          <a:xfrm>
            <a:off x="6634163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强化责任绑定</a:t>
            </a:r>
            <a:endParaRPr lang="en-US" sz="1200" dirty="0"/>
          </a:p>
        </p:txBody>
      </p:sp>
      <p:sp>
        <p:nvSpPr>
          <p:cNvPr id="30" name="Text 26"/>
          <p:cNvSpPr/>
          <p:nvPr>
            <p:custDataLst>
              <p:tags r:id="rId26"/>
            </p:custDataLst>
          </p:nvPr>
        </p:nvSpPr>
        <p:spPr>
          <a:xfrm>
            <a:off x="6634163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质押与信誉共同约束行为。明确Agent责任与权益。提升整体协作质量。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10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0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1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2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2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21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2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3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4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5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6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3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4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5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6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7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8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9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2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20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21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2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3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4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5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6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7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8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9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30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1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2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3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4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5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6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7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8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9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40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1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2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3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4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5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6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4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4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5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1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2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3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4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5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6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6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1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2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3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4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5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6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7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7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71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2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3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4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5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6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7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78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79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80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1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2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3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4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5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6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7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8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9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2827</Words>
  <Application>WPS 演示</Application>
  <PresentationFormat>On-screen Show (16:9)</PresentationFormat>
  <Paragraphs>262</Paragraphs>
  <Slides>16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微软雅黑</vt:lpstr>
      <vt:lpstr>Calibri</vt:lpstr>
      <vt:lpstr>Malgun Gothic</vt:lpstr>
      <vt:lpstr>Arial Unicode MS</vt:lpstr>
      <vt:lpstr>等线</vt:lpstr>
      <vt:lpstr>Calibri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JuanjuanCaier</cp:lastModifiedBy>
  <cp:revision>79</cp:revision>
  <dcterms:created xsi:type="dcterms:W3CDTF">2025-12-27T07:05:00Z</dcterms:created>
  <dcterms:modified xsi:type="dcterms:W3CDTF">2025-12-27T08:23:05Z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5E1AF98B36564C90A368DC5A0A85B9B8_12</vt:lpwstr>
  </property>
  <property fmtid="{D5CDD505-2E9C-101B-9397-08002B2CF9AE}" pid="3" name="KSOProductBuildVer">
    <vt:lpwstr>2052-12.1.0.22529</vt:lpwstr>
  </property>
</Properties>
</file>